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4"/>
  </p:sldMasterIdLst>
  <p:notesMasterIdLst>
    <p:notesMasterId r:id="rId20"/>
  </p:notesMasterIdLst>
  <p:sldIdLst>
    <p:sldId id="303" r:id="rId5"/>
    <p:sldId id="274" r:id="rId6"/>
    <p:sldId id="302" r:id="rId7"/>
    <p:sldId id="296" r:id="rId8"/>
    <p:sldId id="297" r:id="rId9"/>
    <p:sldId id="276" r:id="rId10"/>
    <p:sldId id="277" r:id="rId11"/>
    <p:sldId id="278" r:id="rId12"/>
    <p:sldId id="281" r:id="rId13"/>
    <p:sldId id="275" r:id="rId14"/>
    <p:sldId id="266" r:id="rId15"/>
    <p:sldId id="282" r:id="rId16"/>
    <p:sldId id="283" r:id="rId17"/>
    <p:sldId id="284" r:id="rId18"/>
    <p:sldId id="290" r:id="rId19"/>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Verdana" pitchFamily="34" charset="0"/>
        <a:ea typeface="+mn-ea"/>
        <a:cs typeface="Arial" pitchFamily="34" charset="0"/>
      </a:defRPr>
    </a:lvl1pPr>
    <a:lvl2pPr marL="457200" algn="r" rtl="1" fontAlgn="base">
      <a:spcBef>
        <a:spcPct val="0"/>
      </a:spcBef>
      <a:spcAft>
        <a:spcPct val="0"/>
      </a:spcAft>
      <a:defRPr kern="1200">
        <a:solidFill>
          <a:schemeClr val="tx1"/>
        </a:solidFill>
        <a:latin typeface="Verdana" pitchFamily="34" charset="0"/>
        <a:ea typeface="+mn-ea"/>
        <a:cs typeface="Arial" pitchFamily="34" charset="0"/>
      </a:defRPr>
    </a:lvl2pPr>
    <a:lvl3pPr marL="914400" algn="r" rtl="1" fontAlgn="base">
      <a:spcBef>
        <a:spcPct val="0"/>
      </a:spcBef>
      <a:spcAft>
        <a:spcPct val="0"/>
      </a:spcAft>
      <a:defRPr kern="1200">
        <a:solidFill>
          <a:schemeClr val="tx1"/>
        </a:solidFill>
        <a:latin typeface="Verdana" pitchFamily="34" charset="0"/>
        <a:ea typeface="+mn-ea"/>
        <a:cs typeface="Arial" pitchFamily="34" charset="0"/>
      </a:defRPr>
    </a:lvl3pPr>
    <a:lvl4pPr marL="1371600" algn="r" rtl="1" fontAlgn="base">
      <a:spcBef>
        <a:spcPct val="0"/>
      </a:spcBef>
      <a:spcAft>
        <a:spcPct val="0"/>
      </a:spcAft>
      <a:defRPr kern="1200">
        <a:solidFill>
          <a:schemeClr val="tx1"/>
        </a:solidFill>
        <a:latin typeface="Verdana" pitchFamily="34" charset="0"/>
        <a:ea typeface="+mn-ea"/>
        <a:cs typeface="Arial" pitchFamily="34" charset="0"/>
      </a:defRPr>
    </a:lvl4pPr>
    <a:lvl5pPr marL="1828800" algn="r" rtl="1" fontAlgn="base">
      <a:spcBef>
        <a:spcPct val="0"/>
      </a:spcBef>
      <a:spcAft>
        <a:spcPct val="0"/>
      </a:spcAft>
      <a:defRPr kern="1200">
        <a:solidFill>
          <a:schemeClr val="tx1"/>
        </a:solidFill>
        <a:latin typeface="Verdana" pitchFamily="34" charset="0"/>
        <a:ea typeface="+mn-ea"/>
        <a:cs typeface="Arial" pitchFamily="34" charset="0"/>
      </a:defRPr>
    </a:lvl5pPr>
    <a:lvl6pPr marL="2286000" algn="r" defTabSz="914400" rtl="1" eaLnBrk="1" latinLnBrk="0" hangingPunct="1">
      <a:defRPr kern="1200">
        <a:solidFill>
          <a:schemeClr val="tx1"/>
        </a:solidFill>
        <a:latin typeface="Verdana" pitchFamily="34" charset="0"/>
        <a:ea typeface="+mn-ea"/>
        <a:cs typeface="Arial" pitchFamily="34" charset="0"/>
      </a:defRPr>
    </a:lvl6pPr>
    <a:lvl7pPr marL="2743200" algn="r" defTabSz="914400" rtl="1" eaLnBrk="1" latinLnBrk="0" hangingPunct="1">
      <a:defRPr kern="1200">
        <a:solidFill>
          <a:schemeClr val="tx1"/>
        </a:solidFill>
        <a:latin typeface="Verdana" pitchFamily="34" charset="0"/>
        <a:ea typeface="+mn-ea"/>
        <a:cs typeface="Arial" pitchFamily="34" charset="0"/>
      </a:defRPr>
    </a:lvl7pPr>
    <a:lvl8pPr marL="3200400" algn="r" defTabSz="914400" rtl="1" eaLnBrk="1" latinLnBrk="0" hangingPunct="1">
      <a:defRPr kern="1200">
        <a:solidFill>
          <a:schemeClr val="tx1"/>
        </a:solidFill>
        <a:latin typeface="Verdana" pitchFamily="34" charset="0"/>
        <a:ea typeface="+mn-ea"/>
        <a:cs typeface="Arial" pitchFamily="34" charset="0"/>
      </a:defRPr>
    </a:lvl8pPr>
    <a:lvl9pPr marL="3657600" algn="r" defTabSz="914400" rtl="1" eaLnBrk="1" latinLnBrk="0" hangingPunct="1">
      <a:defRPr kern="1200">
        <a:solidFill>
          <a:schemeClr val="tx1"/>
        </a:solidFill>
        <a:latin typeface="Verdana"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0066"/>
    <a:srgbClr val="FFFF00"/>
    <a:srgbClr val="FFFF6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1" autoAdjust="0"/>
    <p:restoredTop sz="94652" autoAdjust="0"/>
  </p:normalViewPr>
  <p:slideViewPr>
    <p:cSldViewPr>
      <p:cViewPr varScale="1">
        <p:scale>
          <a:sx n="45" d="100"/>
          <a:sy n="45" d="100"/>
        </p:scale>
        <p:origin x="1104"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smtClean="0"/>
            </a:lvl1pPr>
          </a:lstStyle>
          <a:p>
            <a:pPr>
              <a:defRPr/>
            </a:pPr>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smtClean="0"/>
            </a:lvl1pPr>
          </a:lstStyle>
          <a:p>
            <a:pPr>
              <a:defRPr/>
            </a:pPr>
            <a:fld id="{A15887AD-14FB-44D9-B899-56CDA830C55E}" type="datetimeFigureOut">
              <a:rPr lang="ar-IQ"/>
              <a:pPr>
                <a:defRPr/>
              </a:pPr>
              <a:t>07/04/1440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IQ" noProof="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smtClean="0"/>
            </a:lvl1pPr>
          </a:lstStyle>
          <a:p>
            <a:pPr>
              <a:defRPr/>
            </a:pPr>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smtClean="0"/>
            </a:lvl1pPr>
          </a:lstStyle>
          <a:p>
            <a:pPr>
              <a:defRPr/>
            </a:pPr>
            <a:fld id="{1BA0AC51-4C7F-4656-ABCD-E0B129FD088A}" type="slidenum">
              <a:rPr lang="ar-IQ"/>
              <a:pPr>
                <a:defRPr/>
              </a:pPr>
              <a:t>‹#›</a:t>
            </a:fld>
            <a:endParaRPr lang="ar-IQ"/>
          </a:p>
        </p:txBody>
      </p:sp>
    </p:spTree>
    <p:extLst>
      <p:ext uri="{BB962C8B-B14F-4D97-AF65-F5344CB8AC3E}">
        <p14:creationId xmlns:p14="http://schemas.microsoft.com/office/powerpoint/2010/main" val="2124226870"/>
      </p:ext>
    </p:extLst>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mn-lt"/>
        <a:ea typeface="+mn-ea"/>
        <a:cs typeface="+mn-cs"/>
      </a:defRPr>
    </a:lvl1pPr>
    <a:lvl2pPr marL="457200" algn="r" rtl="1" fontAlgn="base">
      <a:spcBef>
        <a:spcPct val="30000"/>
      </a:spcBef>
      <a:spcAft>
        <a:spcPct val="0"/>
      </a:spcAft>
      <a:defRPr sz="1200" kern="1200">
        <a:solidFill>
          <a:schemeClr val="tx1"/>
        </a:solidFill>
        <a:latin typeface="+mn-lt"/>
        <a:ea typeface="+mn-ea"/>
        <a:cs typeface="+mn-cs"/>
      </a:defRPr>
    </a:lvl2pPr>
    <a:lvl3pPr marL="914400" algn="r" rtl="1" fontAlgn="base">
      <a:spcBef>
        <a:spcPct val="30000"/>
      </a:spcBef>
      <a:spcAft>
        <a:spcPct val="0"/>
      </a:spcAft>
      <a:defRPr sz="1200" kern="1200">
        <a:solidFill>
          <a:schemeClr val="tx1"/>
        </a:solidFill>
        <a:latin typeface="+mn-lt"/>
        <a:ea typeface="+mn-ea"/>
        <a:cs typeface="+mn-cs"/>
      </a:defRPr>
    </a:lvl3pPr>
    <a:lvl4pPr marL="1371600" algn="r" rtl="1" fontAlgn="base">
      <a:spcBef>
        <a:spcPct val="30000"/>
      </a:spcBef>
      <a:spcAft>
        <a:spcPct val="0"/>
      </a:spcAft>
      <a:defRPr sz="1200" kern="1200">
        <a:solidFill>
          <a:schemeClr val="tx1"/>
        </a:solidFill>
        <a:latin typeface="+mn-lt"/>
        <a:ea typeface="+mn-ea"/>
        <a:cs typeface="+mn-cs"/>
      </a:defRPr>
    </a:lvl4pPr>
    <a:lvl5pPr marL="1828800" algn="r" rtl="1" fontAlgn="base">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 name="Group 2"/>
          <p:cNvGrpSpPr>
            <a:grpSpLocks/>
          </p:cNvGrpSpPr>
          <p:nvPr/>
        </p:nvGrpSpPr>
        <p:grpSpPr bwMode="auto">
          <a:xfrm>
            <a:off x="-3222625" y="304800"/>
            <a:ext cx="11909425" cy="4724400"/>
            <a:chOff x="-2030" y="192"/>
            <a:chExt cx="7502" cy="2976"/>
          </a:xfrm>
        </p:grpSpPr>
        <p:sp>
          <p:nvSpPr>
            <p:cNvPr id="5"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pPr>
                <a:defRPr/>
              </a:pPr>
              <a:endParaRPr lang="ar-IQ"/>
            </a:p>
          </p:txBody>
        </p:sp>
        <p:sp>
          <p:nvSpPr>
            <p:cNvPr id="6"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pPr algn="l" rtl="0">
                <a:defRPr/>
              </a:pPr>
              <a:endParaRPr lang="en-US" sz="2400">
                <a:latin typeface="Times New Roman" pitchFamily="18" charset="0"/>
              </a:endParaRPr>
            </a:p>
          </p:txBody>
        </p:sp>
        <p:sp>
          <p:nvSpPr>
            <p:cNvPr id="7"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pPr algn="l" rtl="0">
                <a:defRPr/>
              </a:pPr>
              <a:endParaRPr lang="en-US">
                <a:latin typeface="Arial" pitchFamily="34" charset="0"/>
              </a:endParaRPr>
            </a:p>
          </p:txBody>
        </p:sp>
      </p:grpSp>
      <p:sp>
        <p:nvSpPr>
          <p:cNvPr id="441350" name="Rectangle 6"/>
          <p:cNvSpPr>
            <a:spLocks noGrp="1" noChangeArrowheads="1"/>
          </p:cNvSpPr>
          <p:nvPr>
            <p:ph type="ctrTitle"/>
          </p:nvPr>
        </p:nvSpPr>
        <p:spPr>
          <a:xfrm>
            <a:off x="1443038" y="985838"/>
            <a:ext cx="7239000" cy="1444625"/>
          </a:xfrm>
        </p:spPr>
        <p:txBody>
          <a:bodyPr/>
          <a:lstStyle>
            <a:lvl1pPr>
              <a:defRPr sz="4000"/>
            </a:lvl1pPr>
          </a:lstStyle>
          <a:p>
            <a:r>
              <a:rPr lang="en-US"/>
              <a:t>Click to edit Master title style</a:t>
            </a:r>
          </a:p>
        </p:txBody>
      </p:sp>
      <p:sp>
        <p:nvSpPr>
          <p:cNvPr id="441351"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en-US"/>
              <a:t>Click to edit Master subtitle style</a:t>
            </a:r>
          </a:p>
        </p:txBody>
      </p:sp>
      <p:sp>
        <p:nvSpPr>
          <p:cNvPr id="8" name="Rectangle 8"/>
          <p:cNvSpPr>
            <a:spLocks noGrp="1" noChangeArrowheads="1"/>
          </p:cNvSpPr>
          <p:nvPr>
            <p:ph type="dt" sz="half" idx="10"/>
          </p:nvPr>
        </p:nvSpPr>
        <p:spPr/>
        <p:txBody>
          <a:bodyPr/>
          <a:lstStyle>
            <a:lvl1pPr>
              <a:defRPr/>
            </a:lvl1pPr>
          </a:lstStyle>
          <a:p>
            <a:pPr>
              <a:defRPr/>
            </a:pPr>
            <a:endParaRPr lang="en-US"/>
          </a:p>
        </p:txBody>
      </p:sp>
      <p:sp>
        <p:nvSpPr>
          <p:cNvPr id="9" name="Rectangle 9"/>
          <p:cNvSpPr>
            <a:spLocks noGrp="1" noChangeArrowheads="1"/>
          </p:cNvSpPr>
          <p:nvPr>
            <p:ph type="ftr" sz="quarter" idx="11"/>
          </p:nvPr>
        </p:nvSpPr>
        <p:spPr/>
        <p:txBody>
          <a:bodyPr/>
          <a:lstStyle>
            <a:lvl1pPr>
              <a:defRPr/>
            </a:lvl1pPr>
          </a:lstStyle>
          <a:p>
            <a:pPr>
              <a:defRPr/>
            </a:pPr>
            <a:endParaRPr lang="en-US"/>
          </a:p>
        </p:txBody>
      </p:sp>
      <p:sp>
        <p:nvSpPr>
          <p:cNvPr id="10" name="Rectangle 10"/>
          <p:cNvSpPr>
            <a:spLocks noGrp="1" noChangeArrowheads="1"/>
          </p:cNvSpPr>
          <p:nvPr>
            <p:ph type="sldNum" sz="quarter" idx="12"/>
          </p:nvPr>
        </p:nvSpPr>
        <p:spPr/>
        <p:txBody>
          <a:bodyPr/>
          <a:lstStyle>
            <a:lvl1pPr>
              <a:defRPr/>
            </a:lvl1pPr>
          </a:lstStyle>
          <a:p>
            <a:pPr>
              <a:defRPr/>
            </a:pPr>
            <a:fld id="{1F29BE5F-D89B-4719-AE56-3F8976CA7DBD}" type="slidenum">
              <a:rPr lang="ar-SA"/>
              <a:pPr>
                <a:defRPr/>
              </a:pPr>
              <a:t>‹#›</a:t>
            </a:fld>
            <a:endParaRPr lang="en-US"/>
          </a:p>
        </p:txBody>
      </p:sp>
    </p:spTree>
    <p:extLst>
      <p:ext uri="{BB962C8B-B14F-4D97-AF65-F5344CB8AC3E}">
        <p14:creationId xmlns:p14="http://schemas.microsoft.com/office/powerpoint/2010/main" val="3369898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A12E0A7C-0BC8-4524-875B-F5F54860977D}" type="slidenum">
              <a:rPr lang="ar-SA"/>
              <a:pPr>
                <a:defRPr/>
              </a:pPr>
              <a:t>‹#›</a:t>
            </a:fld>
            <a:endParaRPr lang="en-US"/>
          </a:p>
        </p:txBody>
      </p:sp>
    </p:spTree>
    <p:extLst>
      <p:ext uri="{BB962C8B-B14F-4D97-AF65-F5344CB8AC3E}">
        <p14:creationId xmlns:p14="http://schemas.microsoft.com/office/powerpoint/2010/main" val="1739138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6413" y="301625"/>
            <a:ext cx="1827212" cy="5640388"/>
          </a:xfrm>
        </p:spPr>
        <p:txBody>
          <a:bodyPr vert="eaVert"/>
          <a:lstStyle/>
          <a:p>
            <a:r>
              <a:rPr lang="ar-SA"/>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1370013" y="301625"/>
            <a:ext cx="5334000" cy="5640388"/>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FD9011FD-0777-4C9F-B935-38547C398F6C}" type="slidenum">
              <a:rPr lang="ar-SA"/>
              <a:pPr>
                <a:defRPr/>
              </a:pPr>
              <a:t>‹#›</a:t>
            </a:fld>
            <a:endParaRPr lang="en-US"/>
          </a:p>
        </p:txBody>
      </p:sp>
    </p:spTree>
    <p:extLst>
      <p:ext uri="{BB962C8B-B14F-4D97-AF65-F5344CB8AC3E}">
        <p14:creationId xmlns:p14="http://schemas.microsoft.com/office/powerpoint/2010/main" val="3170556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B6560F59-D06A-4006-B3EA-04E26D6738B8}" type="slidenum">
              <a:rPr lang="ar-SA"/>
              <a:pPr>
                <a:defRPr/>
              </a:pPr>
              <a:t>‹#›</a:t>
            </a:fld>
            <a:endParaRPr lang="en-US"/>
          </a:p>
        </p:txBody>
      </p:sp>
    </p:spTree>
    <p:extLst>
      <p:ext uri="{BB962C8B-B14F-4D97-AF65-F5344CB8AC3E}">
        <p14:creationId xmlns:p14="http://schemas.microsoft.com/office/powerpoint/2010/main" val="1145196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a:t>انقر لتحرير أنماط النص الرئيسي</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9265EBC1-A719-4206-83D1-91CA18A941D2}" type="slidenum">
              <a:rPr lang="ar-SA"/>
              <a:pPr>
                <a:defRPr/>
              </a:pPr>
              <a:t>‹#›</a:t>
            </a:fld>
            <a:endParaRPr lang="en-US"/>
          </a:p>
        </p:txBody>
      </p:sp>
    </p:spTree>
    <p:extLst>
      <p:ext uri="{BB962C8B-B14F-4D97-AF65-F5344CB8AC3E}">
        <p14:creationId xmlns:p14="http://schemas.microsoft.com/office/powerpoint/2010/main" val="4220820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محتوى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محتوى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A593D54F-EAB2-403D-BE9D-EFAE715776B1}" type="slidenum">
              <a:rPr lang="ar-SA"/>
              <a:pPr>
                <a:defRPr/>
              </a:pPr>
              <a:t>‹#›</a:t>
            </a:fld>
            <a:endParaRPr lang="en-US"/>
          </a:p>
        </p:txBody>
      </p:sp>
    </p:spTree>
    <p:extLst>
      <p:ext uri="{BB962C8B-B14F-4D97-AF65-F5344CB8AC3E}">
        <p14:creationId xmlns:p14="http://schemas.microsoft.com/office/powerpoint/2010/main" val="3707065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8334E488-FBE9-43DF-A4B6-B9BB2F2E131F}" type="slidenum">
              <a:rPr lang="ar-SA"/>
              <a:pPr>
                <a:defRPr/>
              </a:pPr>
              <a:t>‹#›</a:t>
            </a:fld>
            <a:endParaRPr lang="en-US"/>
          </a:p>
        </p:txBody>
      </p:sp>
    </p:spTree>
    <p:extLst>
      <p:ext uri="{BB962C8B-B14F-4D97-AF65-F5344CB8AC3E}">
        <p14:creationId xmlns:p14="http://schemas.microsoft.com/office/powerpoint/2010/main" val="933670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80F9C609-82C2-4330-9BBC-C74422C2FF7C}" type="slidenum">
              <a:rPr lang="ar-SA"/>
              <a:pPr>
                <a:defRPr/>
              </a:pPr>
              <a:t>‹#›</a:t>
            </a:fld>
            <a:endParaRPr lang="en-US"/>
          </a:p>
        </p:txBody>
      </p:sp>
    </p:spTree>
    <p:extLst>
      <p:ext uri="{BB962C8B-B14F-4D97-AF65-F5344CB8AC3E}">
        <p14:creationId xmlns:p14="http://schemas.microsoft.com/office/powerpoint/2010/main" val="3979305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7DD21807-0456-481F-942A-69C62C6DD76B}" type="slidenum">
              <a:rPr lang="ar-SA"/>
              <a:pPr>
                <a:defRPr/>
              </a:pPr>
              <a:t>‹#›</a:t>
            </a:fld>
            <a:endParaRPr lang="en-US"/>
          </a:p>
        </p:txBody>
      </p:sp>
    </p:spTree>
    <p:extLst>
      <p:ext uri="{BB962C8B-B14F-4D97-AF65-F5344CB8AC3E}">
        <p14:creationId xmlns:p14="http://schemas.microsoft.com/office/powerpoint/2010/main" val="504438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lstStyle>
            <a:lvl1pPr algn="r">
              <a:defRPr sz="2000" b="1"/>
            </a:lvl1pPr>
          </a:lstStyle>
          <a:p>
            <a:r>
              <a:rPr lang="ar-SA"/>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5C8E8A8F-58DC-48B4-97D4-EF65EFC49B83}" type="slidenum">
              <a:rPr lang="ar-SA"/>
              <a:pPr>
                <a:defRPr/>
              </a:pPr>
              <a:t>‹#›</a:t>
            </a:fld>
            <a:endParaRPr lang="en-US"/>
          </a:p>
        </p:txBody>
      </p:sp>
    </p:spTree>
    <p:extLst>
      <p:ext uri="{BB962C8B-B14F-4D97-AF65-F5344CB8AC3E}">
        <p14:creationId xmlns:p14="http://schemas.microsoft.com/office/powerpoint/2010/main" val="3982721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lstStyle>
            <a:lvl1pPr algn="r">
              <a:defRPr sz="2000" b="1"/>
            </a:lvl1pPr>
          </a:lstStyle>
          <a:p>
            <a:r>
              <a:rPr lang="ar-SA"/>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64ADE0D8-E3CB-4DAB-955B-D3FA1C19AE70}" type="slidenum">
              <a:rPr lang="ar-SA"/>
              <a:pPr>
                <a:defRPr/>
              </a:pPr>
              <a:t>‹#›</a:t>
            </a:fld>
            <a:endParaRPr lang="en-US"/>
          </a:p>
        </p:txBody>
      </p:sp>
    </p:spTree>
    <p:extLst>
      <p:ext uri="{BB962C8B-B14F-4D97-AF65-F5344CB8AC3E}">
        <p14:creationId xmlns:p14="http://schemas.microsoft.com/office/powerpoint/2010/main" val="464102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238500" y="0"/>
            <a:ext cx="11925300" cy="3810000"/>
            <a:chOff x="-2040" y="0"/>
            <a:chExt cx="7512" cy="2400"/>
          </a:xfrm>
        </p:grpSpPr>
        <p:sp>
          <p:nvSpPr>
            <p:cNvPr id="440323"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pPr algn="l" rtl="0">
                <a:defRPr/>
              </a:pPr>
              <a:endParaRPr lang="en-US" sz="2400">
                <a:latin typeface="Times New Roman" pitchFamily="18" charset="0"/>
              </a:endParaRPr>
            </a:p>
          </p:txBody>
        </p:sp>
        <p:sp>
          <p:nvSpPr>
            <p:cNvPr id="440324"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pPr algn="l" rtl="0">
                <a:defRPr/>
              </a:pPr>
              <a:endParaRPr lang="en-US">
                <a:latin typeface="Arial" pitchFamily="34" charset="0"/>
              </a:endParaRPr>
            </a:p>
          </p:txBody>
        </p:sp>
        <p:sp>
          <p:nvSpPr>
            <p:cNvPr id="440325"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pPr>
                <a:defRPr/>
              </a:pPr>
              <a:endParaRPr lang="ar-IQ"/>
            </a:p>
          </p:txBody>
        </p:sp>
      </p:grpSp>
      <p:sp>
        <p:nvSpPr>
          <p:cNvPr id="1027" name="Rectangle 6"/>
          <p:cNvSpPr>
            <a:spLocks noGrp="1" noChangeArrowheads="1"/>
          </p:cNvSpPr>
          <p:nvPr>
            <p:ph type="title"/>
          </p:nvPr>
        </p:nvSpPr>
        <p:spPr bwMode="auto">
          <a:xfrm>
            <a:off x="1370013" y="301625"/>
            <a:ext cx="731361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8" name="Rectangle 7"/>
          <p:cNvSpPr>
            <a:spLocks noGrp="1" noChangeArrowheads="1"/>
          </p:cNvSpPr>
          <p:nvPr>
            <p:ph type="body" idx="1"/>
          </p:nvPr>
        </p:nvSpPr>
        <p:spPr bwMode="auto">
          <a:xfrm>
            <a:off x="1370013" y="1827213"/>
            <a:ext cx="7313612"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4032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200"/>
            </a:lvl1pPr>
          </a:lstStyle>
          <a:p>
            <a:pPr>
              <a:defRPr/>
            </a:pPr>
            <a:endParaRPr lang="en-US"/>
          </a:p>
        </p:txBody>
      </p:sp>
      <p:sp>
        <p:nvSpPr>
          <p:cNvPr id="44032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a:defRPr sz="1200"/>
            </a:lvl1pPr>
          </a:lstStyle>
          <a:p>
            <a:pPr>
              <a:defRPr/>
            </a:pPr>
            <a:endParaRPr lang="en-US"/>
          </a:p>
        </p:txBody>
      </p:sp>
      <p:sp>
        <p:nvSpPr>
          <p:cNvPr id="44033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200"/>
            </a:lvl1pPr>
          </a:lstStyle>
          <a:p>
            <a:pPr>
              <a:defRPr/>
            </a:pPr>
            <a:fld id="{E53205C2-4E64-4163-B0F6-A72CA1552A3D}"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752"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txStyles>
    <p:titleStyle>
      <a:lvl1pPr algn="l" rtl="1" eaLnBrk="0" fontAlgn="base" hangingPunct="0">
        <a:spcBef>
          <a:spcPct val="0"/>
        </a:spcBef>
        <a:spcAft>
          <a:spcPct val="0"/>
        </a:spcAft>
        <a:defRPr sz="3600">
          <a:solidFill>
            <a:schemeClr val="tx2"/>
          </a:solidFill>
          <a:latin typeface="+mj-lt"/>
          <a:ea typeface="+mj-ea"/>
          <a:cs typeface="+mj-cs"/>
        </a:defRPr>
      </a:lvl1pPr>
      <a:lvl2pPr algn="l" rtl="1" eaLnBrk="0" fontAlgn="base" hangingPunct="0">
        <a:spcBef>
          <a:spcPct val="0"/>
        </a:spcBef>
        <a:spcAft>
          <a:spcPct val="0"/>
        </a:spcAft>
        <a:defRPr sz="3600">
          <a:solidFill>
            <a:schemeClr val="tx2"/>
          </a:solidFill>
          <a:latin typeface="Arial" pitchFamily="34" charset="0"/>
          <a:cs typeface="Arial" pitchFamily="34" charset="0"/>
        </a:defRPr>
      </a:lvl2pPr>
      <a:lvl3pPr algn="l" rtl="1" eaLnBrk="0" fontAlgn="base" hangingPunct="0">
        <a:spcBef>
          <a:spcPct val="0"/>
        </a:spcBef>
        <a:spcAft>
          <a:spcPct val="0"/>
        </a:spcAft>
        <a:defRPr sz="3600">
          <a:solidFill>
            <a:schemeClr val="tx2"/>
          </a:solidFill>
          <a:latin typeface="Arial" pitchFamily="34" charset="0"/>
          <a:cs typeface="Arial" pitchFamily="34" charset="0"/>
        </a:defRPr>
      </a:lvl3pPr>
      <a:lvl4pPr algn="l" rtl="1" eaLnBrk="0" fontAlgn="base" hangingPunct="0">
        <a:spcBef>
          <a:spcPct val="0"/>
        </a:spcBef>
        <a:spcAft>
          <a:spcPct val="0"/>
        </a:spcAft>
        <a:defRPr sz="3600">
          <a:solidFill>
            <a:schemeClr val="tx2"/>
          </a:solidFill>
          <a:latin typeface="Arial" pitchFamily="34" charset="0"/>
          <a:cs typeface="Arial" pitchFamily="34" charset="0"/>
        </a:defRPr>
      </a:lvl4pPr>
      <a:lvl5pPr algn="l" rtl="1" eaLnBrk="0" fontAlgn="base" hangingPunct="0">
        <a:spcBef>
          <a:spcPct val="0"/>
        </a:spcBef>
        <a:spcAft>
          <a:spcPct val="0"/>
        </a:spcAft>
        <a:defRPr sz="3600">
          <a:solidFill>
            <a:schemeClr val="tx2"/>
          </a:solidFill>
          <a:latin typeface="Arial" pitchFamily="34" charset="0"/>
          <a:cs typeface="Arial" pitchFamily="34" charset="0"/>
        </a:defRPr>
      </a:lvl5pPr>
      <a:lvl6pPr marL="457200" algn="l" rtl="1" fontAlgn="base">
        <a:spcBef>
          <a:spcPct val="0"/>
        </a:spcBef>
        <a:spcAft>
          <a:spcPct val="0"/>
        </a:spcAft>
        <a:defRPr sz="3600">
          <a:solidFill>
            <a:schemeClr val="tx2"/>
          </a:solidFill>
          <a:latin typeface="Arial" pitchFamily="34" charset="0"/>
          <a:cs typeface="Arial" pitchFamily="34" charset="0"/>
        </a:defRPr>
      </a:lvl6pPr>
      <a:lvl7pPr marL="914400" algn="l" rtl="1" fontAlgn="base">
        <a:spcBef>
          <a:spcPct val="0"/>
        </a:spcBef>
        <a:spcAft>
          <a:spcPct val="0"/>
        </a:spcAft>
        <a:defRPr sz="3600">
          <a:solidFill>
            <a:schemeClr val="tx2"/>
          </a:solidFill>
          <a:latin typeface="Arial" pitchFamily="34" charset="0"/>
          <a:cs typeface="Arial" pitchFamily="34" charset="0"/>
        </a:defRPr>
      </a:lvl7pPr>
      <a:lvl8pPr marL="1371600" algn="l" rtl="1" fontAlgn="base">
        <a:spcBef>
          <a:spcPct val="0"/>
        </a:spcBef>
        <a:spcAft>
          <a:spcPct val="0"/>
        </a:spcAft>
        <a:defRPr sz="3600">
          <a:solidFill>
            <a:schemeClr val="tx2"/>
          </a:solidFill>
          <a:latin typeface="Arial" pitchFamily="34" charset="0"/>
          <a:cs typeface="Arial" pitchFamily="34" charset="0"/>
        </a:defRPr>
      </a:lvl8pPr>
      <a:lvl9pPr marL="1828800" algn="l" rtl="1" fontAlgn="base">
        <a:spcBef>
          <a:spcPct val="0"/>
        </a:spcBef>
        <a:spcAft>
          <a:spcPct val="0"/>
        </a:spcAft>
        <a:defRPr sz="3600">
          <a:solidFill>
            <a:schemeClr val="tx2"/>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r" rtl="1" eaLnBrk="0" fontAlgn="base" hangingPunct="0">
        <a:spcBef>
          <a:spcPct val="20000"/>
        </a:spcBef>
        <a:spcAft>
          <a:spcPct val="0"/>
        </a:spcAft>
        <a:buClr>
          <a:schemeClr val="accent2"/>
        </a:buClr>
        <a:buSzPct val="70000"/>
        <a:buFont typeface="Wingdings" pitchFamily="2" charset="2"/>
        <a:buChar char="l"/>
        <a:defRPr sz="2500">
          <a:solidFill>
            <a:schemeClr val="tx1"/>
          </a:solidFill>
          <a:latin typeface="+mn-lt"/>
          <a:cs typeface="+mn-cs"/>
        </a:defRPr>
      </a:lvl2pPr>
      <a:lvl3pPr marL="1143000" indent="-228600" algn="r" rtl="1" eaLnBrk="0" fontAlgn="base" hangingPunct="0">
        <a:spcBef>
          <a:spcPct val="20000"/>
        </a:spcBef>
        <a:spcAft>
          <a:spcPct val="0"/>
        </a:spcAft>
        <a:buClr>
          <a:schemeClr val="tx2"/>
        </a:buClr>
        <a:buSzPct val="65000"/>
        <a:buFont typeface="Wingdings" pitchFamily="2" charset="2"/>
        <a:buChar char="¡"/>
        <a:defRPr sz="2200">
          <a:solidFill>
            <a:schemeClr val="tx1"/>
          </a:solidFill>
          <a:latin typeface="+mn-lt"/>
          <a:cs typeface="+mn-cs"/>
        </a:defRPr>
      </a:lvl3pPr>
      <a:lvl4pPr marL="1600200" indent="-228600" algn="r" rtl="1" eaLnBrk="0" fontAlgn="base" hangingPunct="0">
        <a:spcBef>
          <a:spcPct val="20000"/>
        </a:spcBef>
        <a:spcAft>
          <a:spcPct val="0"/>
        </a:spcAft>
        <a:buClr>
          <a:schemeClr val="accent2"/>
        </a:buClr>
        <a:buSzPct val="70000"/>
        <a:buFont typeface="Wingdings" pitchFamily="2" charset="2"/>
        <a:buChar char="l"/>
        <a:defRPr sz="1900">
          <a:solidFill>
            <a:schemeClr val="tx1"/>
          </a:solidFill>
          <a:latin typeface="+mn-lt"/>
          <a:cs typeface="+mn-cs"/>
        </a:defRPr>
      </a:lvl4pPr>
      <a:lvl5pPr marL="2057400" indent="-228600" algn="r" rtl="1"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mn-lt"/>
          <a:cs typeface="+mn-cs"/>
        </a:defRPr>
      </a:lvl5pPr>
      <a:lvl6pPr marL="2514600" indent="-228600" algn="r" rtl="1"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6pPr>
      <a:lvl7pPr marL="2971800" indent="-228600" algn="r" rtl="1"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7pPr>
      <a:lvl8pPr marL="3429000" indent="-228600" algn="r" rtl="1"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8pPr>
      <a:lvl9pPr marL="3886200" indent="-228600" algn="r" rtl="1"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743A945-58C3-45A7-AF68-2227FCC92191}"/>
              </a:ext>
            </a:extLst>
          </p:cNvPr>
          <p:cNvSpPr>
            <a:spLocks noGrp="1"/>
          </p:cNvSpPr>
          <p:nvPr>
            <p:ph type="title"/>
          </p:nvPr>
        </p:nvSpPr>
        <p:spPr>
          <a:xfrm>
            <a:off x="915194" y="1577280"/>
            <a:ext cx="7313612" cy="3703439"/>
          </a:xfrm>
        </p:spPr>
        <p:txBody>
          <a:bodyPr/>
          <a:lstStyle/>
          <a:p>
            <a:pPr algn="ctr"/>
            <a:r>
              <a:rPr lang="ar-IQ" dirty="0">
                <a:cs typeface="PT Bold Heading" panose="02010400000000000000" pitchFamily="2" charset="-78"/>
              </a:rPr>
              <a:t>الكينماتيكا الخطية</a:t>
            </a:r>
            <a:br>
              <a:rPr lang="ar-IQ" dirty="0">
                <a:cs typeface="PT Bold Heading" panose="02010400000000000000" pitchFamily="2" charset="-78"/>
              </a:rPr>
            </a:br>
            <a:r>
              <a:rPr lang="ar-IQ" dirty="0">
                <a:cs typeface="PT Bold Heading" panose="02010400000000000000" pitchFamily="2" charset="-78"/>
              </a:rPr>
              <a:t>المحاضرة 2</a:t>
            </a:r>
            <a:br>
              <a:rPr lang="ar-IQ" dirty="0">
                <a:cs typeface="PT Bold Heading" panose="02010400000000000000" pitchFamily="2" charset="-78"/>
              </a:rPr>
            </a:br>
            <a:br>
              <a:rPr lang="ar-IQ" dirty="0">
                <a:cs typeface="PT Bold Heading" panose="02010400000000000000" pitchFamily="2" charset="-78"/>
              </a:rPr>
            </a:br>
            <a:r>
              <a:rPr lang="ar-IQ" dirty="0"/>
              <a:t>السرعة - التعجيل</a:t>
            </a:r>
            <a:br>
              <a:rPr lang="ar-IQ" dirty="0"/>
            </a:br>
            <a:endParaRPr lang="en-US" dirty="0"/>
          </a:p>
        </p:txBody>
      </p:sp>
    </p:spTree>
    <p:extLst>
      <p:ext uri="{BB962C8B-B14F-4D97-AF65-F5344CB8AC3E}">
        <p14:creationId xmlns:p14="http://schemas.microsoft.com/office/powerpoint/2010/main" val="27480164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a:xfrm>
            <a:off x="3203575" y="620713"/>
            <a:ext cx="2590800" cy="782637"/>
          </a:xfrm>
          <a:solidFill>
            <a:schemeClr val="folHlink"/>
          </a:solidFill>
        </p:spPr>
        <p:txBody>
          <a:bodyPr/>
          <a:lstStyle/>
          <a:p>
            <a:pPr eaLnBrk="1" hangingPunct="1"/>
            <a:r>
              <a:rPr lang="ar-SA" sz="2800">
                <a:solidFill>
                  <a:srgbClr val="000000"/>
                </a:solidFill>
                <a:cs typeface="PT Bold Heading" pitchFamily="2" charset="-78"/>
              </a:rPr>
              <a:t>السرعة المتوسطة</a:t>
            </a:r>
            <a:endParaRPr lang="en-US" sz="2800">
              <a:solidFill>
                <a:srgbClr val="000000"/>
              </a:solidFill>
              <a:cs typeface="PT Bold Heading" pitchFamily="2" charset="-78"/>
            </a:endParaRPr>
          </a:p>
        </p:txBody>
      </p:sp>
      <p:sp>
        <p:nvSpPr>
          <p:cNvPr id="352259" name="Rectangle 3" descr="White marble"/>
          <p:cNvSpPr>
            <a:spLocks noGrp="1" noChangeArrowheads="1"/>
          </p:cNvSpPr>
          <p:nvPr>
            <p:ph type="body" idx="1"/>
          </p:nvPr>
        </p:nvSpPr>
        <p:spPr>
          <a:xfrm>
            <a:off x="971550" y="1827213"/>
            <a:ext cx="7712075" cy="4114800"/>
          </a:xfrm>
        </p:spPr>
        <p:style>
          <a:lnRef idx="2">
            <a:schemeClr val="dk1"/>
          </a:lnRef>
          <a:fillRef idx="1">
            <a:schemeClr val="lt1"/>
          </a:fillRef>
          <a:effectRef idx="0">
            <a:schemeClr val="dk1"/>
          </a:effectRef>
          <a:fontRef idx="minor">
            <a:schemeClr val="dk1"/>
          </a:fontRef>
        </p:style>
        <p:txBody>
          <a:bodyPr/>
          <a:lstStyle/>
          <a:p>
            <a:pPr algn="just" eaLnBrk="1" hangingPunct="1">
              <a:lnSpc>
                <a:spcPct val="90000"/>
              </a:lnSpc>
            </a:pPr>
            <a:r>
              <a:rPr lang="ar-EG" b="1" dirty="0" err="1"/>
              <a:t>هى</a:t>
            </a:r>
            <a:r>
              <a:rPr lang="ar-EG" b="1" dirty="0"/>
              <a:t> السرعة التي يتحرك بها الجسم لمسافة ما في زمن ما ", والسرعة المتوسطة لا تعطي أي فكرة عن الساعات التي يتحرك بها الجسم في كل لحظة من لحظات الزمن الذي قطعت فيه المسافة. </a:t>
            </a:r>
          </a:p>
          <a:p>
            <a:pPr algn="just" eaLnBrk="1" hangingPunct="1">
              <a:lnSpc>
                <a:spcPct val="90000"/>
              </a:lnSpc>
            </a:pPr>
            <a:endParaRPr lang="ar-SA" b="1" dirty="0"/>
          </a:p>
          <a:p>
            <a:pPr algn="just" eaLnBrk="1" hangingPunct="1">
              <a:lnSpc>
                <a:spcPct val="90000"/>
              </a:lnSpc>
            </a:pPr>
            <a:r>
              <a:rPr lang="ar-EG" b="1" u="sng" dirty="0"/>
              <a:t>مثال في المجال الرياضي :</a:t>
            </a:r>
            <a:endParaRPr lang="ar-EG" b="1" dirty="0"/>
          </a:p>
          <a:p>
            <a:pPr algn="just" eaLnBrk="1" hangingPunct="1">
              <a:lnSpc>
                <a:spcPct val="90000"/>
              </a:lnSpc>
            </a:pPr>
            <a:r>
              <a:rPr lang="ar-EG" b="1" dirty="0"/>
              <a:t>     عندما يقطع عداء مسافة 100م في زمن قدره 10ث بقسمة المسافة علي الزمن نجد أنه يقطع كل 10م في ثانية واحدة , أي أن السرعة المتوسطة = 10م / ثانية .</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52258"/>
                                        </p:tgtEl>
                                        <p:attrNameLst>
                                          <p:attrName>style.visibility</p:attrName>
                                        </p:attrNameLst>
                                      </p:cBhvr>
                                      <p:to>
                                        <p:strVal val="visible"/>
                                      </p:to>
                                    </p:set>
                                    <p:animScale>
                                      <p:cBhvr>
                                        <p:cTn id="7" dur="1000" decel="50000" fill="hold">
                                          <p:stCondLst>
                                            <p:cond delay="0"/>
                                          </p:stCondLst>
                                        </p:cTn>
                                        <p:tgtEl>
                                          <p:spTgt spid="35225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52258"/>
                                        </p:tgtEl>
                                        <p:attrNameLst>
                                          <p:attrName>ppt_x</p:attrName>
                                          <p:attrName>ppt_y</p:attrName>
                                        </p:attrNameLst>
                                      </p:cBhvr>
                                    </p:animMotion>
                                    <p:animEffect transition="in" filter="fade">
                                      <p:cBhvr>
                                        <p:cTn id="9" dur="1000"/>
                                        <p:tgtEl>
                                          <p:spTgt spid="35225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 presetClass="entr" presetSubtype="16" fill="hold" grpId="0" nodeType="clickEffect">
                                  <p:stCondLst>
                                    <p:cond delay="0"/>
                                  </p:stCondLst>
                                  <p:childTnLst>
                                    <p:set>
                                      <p:cBhvr>
                                        <p:cTn id="13" dur="1" fill="hold">
                                          <p:stCondLst>
                                            <p:cond delay="0"/>
                                          </p:stCondLst>
                                        </p:cTn>
                                        <p:tgtEl>
                                          <p:spTgt spid="352259">
                                            <p:bg/>
                                          </p:spTgt>
                                        </p:tgtEl>
                                        <p:attrNameLst>
                                          <p:attrName>style.visibility</p:attrName>
                                        </p:attrNameLst>
                                      </p:cBhvr>
                                      <p:to>
                                        <p:strVal val="visible"/>
                                      </p:to>
                                    </p:set>
                                    <p:animEffect transition="in" filter="box(in)">
                                      <p:cBhvr>
                                        <p:cTn id="14" dur="500"/>
                                        <p:tgtEl>
                                          <p:spTgt spid="352259">
                                            <p:bg/>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352259">
                                            <p:txEl>
                                              <p:pRg st="0" end="0"/>
                                            </p:txEl>
                                          </p:spTgt>
                                        </p:tgtEl>
                                        <p:attrNameLst>
                                          <p:attrName>style.visibility</p:attrName>
                                        </p:attrNameLst>
                                      </p:cBhvr>
                                      <p:to>
                                        <p:strVal val="visible"/>
                                      </p:to>
                                    </p:set>
                                    <p:animEffect transition="in" filter="box(in)">
                                      <p:cBhvr>
                                        <p:cTn id="19" dur="500"/>
                                        <p:tgtEl>
                                          <p:spTgt spid="352259">
                                            <p:txEl>
                                              <p:pRg st="0" end="0"/>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4" presetClass="entr" presetSubtype="16" fill="hold" grpId="0" nodeType="clickEffect">
                                  <p:stCondLst>
                                    <p:cond delay="0"/>
                                  </p:stCondLst>
                                  <p:childTnLst>
                                    <p:set>
                                      <p:cBhvr>
                                        <p:cTn id="23" dur="1" fill="hold">
                                          <p:stCondLst>
                                            <p:cond delay="0"/>
                                          </p:stCondLst>
                                        </p:cTn>
                                        <p:tgtEl>
                                          <p:spTgt spid="352259">
                                            <p:txEl>
                                              <p:pRg st="2" end="2"/>
                                            </p:txEl>
                                          </p:spTgt>
                                        </p:tgtEl>
                                        <p:attrNameLst>
                                          <p:attrName>style.visibility</p:attrName>
                                        </p:attrNameLst>
                                      </p:cBhvr>
                                      <p:to>
                                        <p:strVal val="visible"/>
                                      </p:to>
                                    </p:set>
                                    <p:animEffect transition="in" filter="box(in)">
                                      <p:cBhvr>
                                        <p:cTn id="24" dur="500"/>
                                        <p:tgtEl>
                                          <p:spTgt spid="352259">
                                            <p:txEl>
                                              <p:pRg st="2" end="2"/>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352259">
                                            <p:txEl>
                                              <p:pRg st="3" end="3"/>
                                            </p:txEl>
                                          </p:spTgt>
                                        </p:tgtEl>
                                        <p:attrNameLst>
                                          <p:attrName>style.visibility</p:attrName>
                                        </p:attrNameLst>
                                      </p:cBhvr>
                                      <p:to>
                                        <p:strVal val="visible"/>
                                      </p:to>
                                    </p:set>
                                    <p:animEffect transition="in" filter="box(in)">
                                      <p:cBhvr>
                                        <p:cTn id="29" dur="500"/>
                                        <p:tgtEl>
                                          <p:spTgt spid="3522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2258" grpId="0" animBg="1"/>
      <p:bldP spid="352259"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2"/>
          <p:cNvSpPr>
            <a:spLocks noGrp="1" noChangeArrowheads="1"/>
          </p:cNvSpPr>
          <p:nvPr>
            <p:ph type="title"/>
          </p:nvPr>
        </p:nvSpPr>
        <p:spPr>
          <a:xfrm>
            <a:off x="3492500" y="260350"/>
            <a:ext cx="2159000" cy="1143000"/>
          </a:xfrm>
          <a:solidFill>
            <a:schemeClr val="folHlink"/>
          </a:solidFill>
        </p:spPr>
        <p:txBody>
          <a:bodyPr/>
          <a:lstStyle/>
          <a:p>
            <a:pPr eaLnBrk="1" hangingPunct="1"/>
            <a:br>
              <a:rPr lang="ar-EG" sz="3200" b="1" u="sng"/>
            </a:br>
            <a:r>
              <a:rPr lang="ar-EG" sz="2400" b="1" u="sng">
                <a:solidFill>
                  <a:srgbClr val="000000"/>
                </a:solidFill>
                <a:cs typeface="PT Bold Heading" pitchFamily="2" charset="-78"/>
              </a:rPr>
              <a:t>السرعة اللحظية: </a:t>
            </a:r>
            <a:br>
              <a:rPr lang="ar-EG" sz="2400" b="1">
                <a:solidFill>
                  <a:srgbClr val="000000"/>
                </a:solidFill>
                <a:cs typeface="PT Bold Heading" pitchFamily="2" charset="-78"/>
              </a:rPr>
            </a:br>
            <a:endParaRPr lang="en-US" sz="2400" b="1">
              <a:solidFill>
                <a:srgbClr val="000000"/>
              </a:solidFill>
              <a:cs typeface="PT Bold Heading" pitchFamily="2" charset="-78"/>
            </a:endParaRPr>
          </a:p>
        </p:txBody>
      </p:sp>
      <p:sp>
        <p:nvSpPr>
          <p:cNvPr id="343043" name="Rectangle 3"/>
          <p:cNvSpPr>
            <a:spLocks noGrp="1" noChangeArrowheads="1"/>
          </p:cNvSpPr>
          <p:nvPr>
            <p:ph type="body" idx="1"/>
          </p:nvPr>
        </p:nvSpPr>
        <p:spPr>
          <a:xfrm>
            <a:off x="1042988" y="1827213"/>
            <a:ext cx="7640637" cy="4114800"/>
          </a:xfrm>
        </p:spPr>
        <p:txBody>
          <a:bodyPr/>
          <a:lstStyle/>
          <a:p>
            <a:pPr algn="just" eaLnBrk="1" hangingPunct="1"/>
            <a:r>
              <a:rPr lang="ar-EG" sz="2500" b="1"/>
              <a:t>وهي أصغر تغير حركي للجسم في أصغر وحدة زمنية , أي أنها دائمة التغير أثناء أداء الحركة من لحظة لأخرى , وهي تعطينا التغيرات الحقيقية للأداء الحركي , ولقياس السرعة اللحظية يجب قياس المسافة في فترة زمنية قصيرة جداً , وبدقة كبيرة , وكلما قربت الفترة الزمنية من الصغر كلما كانت أدق. ويمكن قياس السرعة اللحظية بالتصوير السينمائي</a:t>
            </a:r>
            <a:r>
              <a:rPr lang="ar-EG" sz="2500"/>
              <a:t> </a:t>
            </a:r>
            <a:endParaRPr lang="en-US" sz="25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43042"/>
                                        </p:tgtEl>
                                        <p:attrNameLst>
                                          <p:attrName>style.visibility</p:attrName>
                                        </p:attrNameLst>
                                      </p:cBhvr>
                                      <p:to>
                                        <p:strVal val="visible"/>
                                      </p:to>
                                    </p:set>
                                    <p:anim calcmode="lin" valueType="num">
                                      <p:cBhvr additive="base">
                                        <p:cTn id="7" dur="500" fill="hold"/>
                                        <p:tgtEl>
                                          <p:spTgt spid="343042"/>
                                        </p:tgtEl>
                                        <p:attrNameLst>
                                          <p:attrName>ppt_x</p:attrName>
                                        </p:attrNameLst>
                                      </p:cBhvr>
                                      <p:tavLst>
                                        <p:tav tm="0">
                                          <p:val>
                                            <p:strVal val="#ppt_x"/>
                                          </p:val>
                                        </p:tav>
                                        <p:tav tm="100000">
                                          <p:val>
                                            <p:strVal val="#ppt_x"/>
                                          </p:val>
                                        </p:tav>
                                      </p:tavLst>
                                    </p:anim>
                                    <p:anim calcmode="lin" valueType="num">
                                      <p:cBhvr additive="base">
                                        <p:cTn id="8" dur="500" fill="hold"/>
                                        <p:tgtEl>
                                          <p:spTgt spid="34304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343043">
                                            <p:txEl>
                                              <p:pRg st="0" end="0"/>
                                            </p:txEl>
                                          </p:spTgt>
                                        </p:tgtEl>
                                        <p:attrNameLst>
                                          <p:attrName>style.visibility</p:attrName>
                                        </p:attrNameLst>
                                      </p:cBhvr>
                                      <p:to>
                                        <p:strVal val="visible"/>
                                      </p:to>
                                    </p:set>
                                    <p:animEffect transition="in" filter="fade">
                                      <p:cBhvr>
                                        <p:cTn id="13" dur="1000"/>
                                        <p:tgtEl>
                                          <p:spTgt spid="343043">
                                            <p:txEl>
                                              <p:pRg st="0" end="0"/>
                                            </p:txEl>
                                          </p:spTgt>
                                        </p:tgtEl>
                                      </p:cBhvr>
                                    </p:animEffect>
                                    <p:anim calcmode="lin" valueType="num">
                                      <p:cBhvr>
                                        <p:cTn id="14" dur="1000" fill="hold"/>
                                        <p:tgtEl>
                                          <p:spTgt spid="343043">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34304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3042" grpId="0" animBg="1"/>
      <p:bldP spid="34304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a:xfrm>
            <a:off x="2411413" y="548679"/>
            <a:ext cx="4824412" cy="854671"/>
          </a:xfrm>
          <a:gradFill rotWithShape="1">
            <a:gsLst>
              <a:gs pos="0">
                <a:schemeClr val="folHlink">
                  <a:gamma/>
                  <a:shade val="46275"/>
                  <a:invGamma/>
                </a:schemeClr>
              </a:gs>
              <a:gs pos="100000">
                <a:schemeClr val="folHlink"/>
              </a:gs>
            </a:gsLst>
            <a:lin ang="5400000" scaled="1"/>
          </a:gradFill>
        </p:spPr>
        <p:txBody>
          <a:bodyPr/>
          <a:lstStyle/>
          <a:p>
            <a:pPr eaLnBrk="1" hangingPunct="1">
              <a:defRPr/>
            </a:pPr>
            <a:r>
              <a:rPr lang="ar-EG" b="1" u="sng" dirty="0">
                <a:solidFill>
                  <a:schemeClr val="bg1"/>
                </a:solidFill>
                <a:cs typeface="PT Bold Heading" pitchFamily="2" charset="-78"/>
              </a:rPr>
              <a:t>التعجيل </a:t>
            </a:r>
            <a:r>
              <a:rPr lang="en-US" b="1" u="sng" dirty="0">
                <a:solidFill>
                  <a:schemeClr val="bg1"/>
                </a:solidFill>
                <a:cs typeface="PT Bold Heading" pitchFamily="2" charset="-78"/>
              </a:rPr>
              <a:t>Acceleration</a:t>
            </a:r>
          </a:p>
        </p:txBody>
      </p:sp>
      <p:sp>
        <p:nvSpPr>
          <p:cNvPr id="362499" name="Rectangle 3"/>
          <p:cNvSpPr>
            <a:spLocks noGrp="1" noChangeArrowheads="1"/>
          </p:cNvSpPr>
          <p:nvPr>
            <p:ph type="body" idx="1"/>
          </p:nvPr>
        </p:nvSpPr>
        <p:spPr/>
        <p:txBody>
          <a:bodyPr/>
          <a:lstStyle/>
          <a:p>
            <a:pPr algn="ctr" eaLnBrk="1" hangingPunct="1">
              <a:lnSpc>
                <a:spcPct val="80000"/>
              </a:lnSpc>
              <a:buFont typeface="Wingdings" pitchFamily="2" charset="2"/>
              <a:buNone/>
            </a:pPr>
            <a:r>
              <a:rPr lang="ar-EG" sz="2500" b="1"/>
              <a:t>(هى معدل التغير فى السرعة بالنسبة لمعدل التغير فى الزمن).	</a:t>
            </a:r>
            <a:endParaRPr lang="ar-EG" sz="2500" b="1" u="sng"/>
          </a:p>
          <a:p>
            <a:pPr algn="just" eaLnBrk="1" hangingPunct="1">
              <a:lnSpc>
                <a:spcPct val="80000"/>
              </a:lnSpc>
            </a:pPr>
            <a:r>
              <a:rPr lang="ar-EG" sz="2500" b="1" u="sng"/>
              <a:t>مثال في المجال الرياضي :</a:t>
            </a:r>
            <a:endParaRPr lang="ar-EG" sz="2500" b="1"/>
          </a:p>
          <a:p>
            <a:pPr algn="just" eaLnBrk="1" hangingPunct="1">
              <a:lnSpc>
                <a:spcPct val="80000"/>
              </a:lnSpc>
            </a:pPr>
            <a:r>
              <a:rPr lang="ar-EG" sz="2500" b="1"/>
              <a:t> لاعب العدو , يبدأ بسرعة ابتدائية من مكعب البدء مقداراها صفر وعند إعلان بدأ السباق , تبدأ سرعة العداء في التزايد والمعدل الذي تتزايد به هذه السرعة يسمى بالعجلة , وهذا المعدل قد يكون تزايدياً أو تناقصياً عندما تتناقص السرعة , ويشار إلى تزايد التعجيل بالإشارة الموجبة ( + ) وإلى تناقصها بالإشارة السالبة ( - ) فإذا تحرك الجسم حركة مستقيمة بسرعة ثابتة لا تزيد ولا تنقص فإن عجلته تساوي صفراً , أما في الحالات التي تتغير فيها السرعة سواء بالزيادة أو النقصان مقادير متساوية في فترات زمنية متساوية فإننا نحصل على عجلة ثابتة أو عجلة منتظمة سواء كانت سالبة أو موجبة.</a:t>
            </a:r>
            <a:endParaRPr lang="en-US" sz="25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62498"/>
                                        </p:tgtEl>
                                        <p:attrNameLst>
                                          <p:attrName>style.visibility</p:attrName>
                                        </p:attrNameLst>
                                      </p:cBhvr>
                                      <p:to>
                                        <p:strVal val="visible"/>
                                      </p:to>
                                    </p:set>
                                    <p:animEffect transition="in" filter="blinds(horizontal)">
                                      <p:cBhvr>
                                        <p:cTn id="7" dur="500"/>
                                        <p:tgtEl>
                                          <p:spTgt spid="3624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62499">
                                            <p:txEl>
                                              <p:pRg st="0" end="0"/>
                                            </p:txEl>
                                          </p:spTgt>
                                        </p:tgtEl>
                                        <p:attrNameLst>
                                          <p:attrName>style.visibility</p:attrName>
                                        </p:attrNameLst>
                                      </p:cBhvr>
                                      <p:to>
                                        <p:strVal val="visible"/>
                                      </p:to>
                                    </p:set>
                                    <p:animEffect transition="in" filter="blinds(horizontal)">
                                      <p:cBhvr>
                                        <p:cTn id="12" dur="500"/>
                                        <p:tgtEl>
                                          <p:spTgt spid="3624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62499">
                                            <p:txEl>
                                              <p:pRg st="1" end="1"/>
                                            </p:txEl>
                                          </p:spTgt>
                                        </p:tgtEl>
                                        <p:attrNameLst>
                                          <p:attrName>style.visibility</p:attrName>
                                        </p:attrNameLst>
                                      </p:cBhvr>
                                      <p:to>
                                        <p:strVal val="visible"/>
                                      </p:to>
                                    </p:set>
                                    <p:animEffect transition="in" filter="blinds(horizontal)">
                                      <p:cBhvr>
                                        <p:cTn id="17" dur="500"/>
                                        <p:tgtEl>
                                          <p:spTgt spid="36249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62499">
                                            <p:txEl>
                                              <p:pRg st="2" end="2"/>
                                            </p:txEl>
                                          </p:spTgt>
                                        </p:tgtEl>
                                        <p:attrNameLst>
                                          <p:attrName>style.visibility</p:attrName>
                                        </p:attrNameLst>
                                      </p:cBhvr>
                                      <p:to>
                                        <p:strVal val="visible"/>
                                      </p:to>
                                    </p:set>
                                    <p:animEffect transition="in" filter="blinds(horizontal)">
                                      <p:cBhvr>
                                        <p:cTn id="22" dur="500"/>
                                        <p:tgtEl>
                                          <p:spTgt spid="3624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2498" grpId="0" animBg="1"/>
      <p:bldP spid="36249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3" name="Rectangle 3"/>
          <p:cNvSpPr>
            <a:spLocks noGrp="1" noChangeArrowheads="1"/>
          </p:cNvSpPr>
          <p:nvPr>
            <p:ph type="body" idx="1"/>
          </p:nvPr>
        </p:nvSpPr>
        <p:spPr>
          <a:xfrm>
            <a:off x="1403350" y="1844675"/>
            <a:ext cx="6840538" cy="4114800"/>
          </a:xfrm>
        </p:spPr>
        <p:txBody>
          <a:bodyPr/>
          <a:lstStyle/>
          <a:p>
            <a:pPr eaLnBrk="1" hangingPunct="1"/>
            <a:r>
              <a:rPr lang="ar-SA"/>
              <a:t>معادلة التعجيل :ـ</a:t>
            </a:r>
            <a:endParaRPr lang="en-US"/>
          </a:p>
        </p:txBody>
      </p:sp>
      <p:sp>
        <p:nvSpPr>
          <p:cNvPr id="25603" name="Text Box 5"/>
          <p:cNvSpPr txBox="1">
            <a:spLocks noChangeArrowheads="1"/>
          </p:cNvSpPr>
          <p:nvPr/>
        </p:nvSpPr>
        <p:spPr bwMode="auto">
          <a:xfrm>
            <a:off x="4714875" y="2349500"/>
            <a:ext cx="1657325" cy="1550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eaLnBrk="0" fontAlgn="base" hangingPunct="0">
              <a:spcBef>
                <a:spcPct val="0"/>
              </a:spcBef>
              <a:spcAft>
                <a:spcPct val="0"/>
              </a:spcAft>
              <a:defRPr>
                <a:solidFill>
                  <a:schemeClr val="tx1"/>
                </a:solidFill>
                <a:latin typeface="Verdana" pitchFamily="34" charset="0"/>
                <a:cs typeface="Arial" pitchFamily="34" charset="0"/>
              </a:defRPr>
            </a:lvl9pPr>
          </a:lstStyle>
          <a:p>
            <a:pPr algn="ctr" eaLnBrk="1" hangingPunct="1"/>
            <a:endParaRPr lang="ar-SA" sz="3200" b="1" dirty="0">
              <a:latin typeface="Times New Roman" pitchFamily="18" charset="0"/>
              <a:cs typeface="Times New Roman" pitchFamily="18" charset="0"/>
            </a:endParaRPr>
          </a:p>
          <a:p>
            <a:pPr algn="ctr" eaLnBrk="1" hangingPunct="1"/>
            <a:endParaRPr lang="ar-SA" sz="3200" b="1" dirty="0">
              <a:latin typeface="Times New Roman" pitchFamily="18" charset="0"/>
              <a:cs typeface="Times New Roman" pitchFamily="18" charset="0"/>
            </a:endParaRPr>
          </a:p>
          <a:p>
            <a:pPr algn="ctr" eaLnBrk="1" hangingPunct="1"/>
            <a:r>
              <a:rPr lang="ar-IQ" sz="3200" b="1" dirty="0">
                <a:latin typeface="Times New Roman" pitchFamily="18" charset="0"/>
                <a:cs typeface="Times New Roman" pitchFamily="18" charset="0"/>
              </a:rPr>
              <a:t>س</a:t>
            </a:r>
            <a:r>
              <a:rPr lang="ar-SA" sz="3200" b="1" baseline="-25000" dirty="0">
                <a:latin typeface="Times New Roman" pitchFamily="18" charset="0"/>
              </a:rPr>
              <a:t>2</a:t>
            </a:r>
            <a:r>
              <a:rPr lang="ar-SA" sz="3200" b="1" dirty="0">
                <a:latin typeface="Times New Roman" pitchFamily="18" charset="0"/>
                <a:cs typeface="Times New Roman" pitchFamily="18" charset="0"/>
              </a:rPr>
              <a:t> – </a:t>
            </a:r>
            <a:r>
              <a:rPr lang="ar-IQ" sz="3200" b="1" dirty="0">
                <a:latin typeface="Times New Roman" pitchFamily="18" charset="0"/>
                <a:cs typeface="Times New Roman" pitchFamily="18" charset="0"/>
              </a:rPr>
              <a:t>س</a:t>
            </a:r>
            <a:r>
              <a:rPr lang="ar-SA" sz="3200" b="1" baseline="-25000" dirty="0">
                <a:latin typeface="Times New Roman" pitchFamily="18" charset="0"/>
              </a:rPr>
              <a:t>1</a:t>
            </a:r>
            <a:endParaRPr lang="en-US" sz="3200" dirty="0">
              <a:latin typeface="Times New Roman" pitchFamily="18" charset="0"/>
            </a:endParaRPr>
          </a:p>
        </p:txBody>
      </p:sp>
      <p:sp>
        <p:nvSpPr>
          <p:cNvPr id="25604" name="Line 6"/>
          <p:cNvSpPr>
            <a:spLocks noChangeShapeType="1"/>
          </p:cNvSpPr>
          <p:nvPr/>
        </p:nvSpPr>
        <p:spPr bwMode="auto">
          <a:xfrm flipH="1">
            <a:off x="4856163" y="3900488"/>
            <a:ext cx="1347787"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25605" name="Text Box 7"/>
          <p:cNvSpPr txBox="1">
            <a:spLocks noChangeArrowheads="1"/>
          </p:cNvSpPr>
          <p:nvPr/>
        </p:nvSpPr>
        <p:spPr bwMode="auto">
          <a:xfrm>
            <a:off x="4738688" y="3729038"/>
            <a:ext cx="1489075" cy="155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eaLnBrk="0" fontAlgn="base" hangingPunct="0">
              <a:spcBef>
                <a:spcPct val="0"/>
              </a:spcBef>
              <a:spcAft>
                <a:spcPct val="0"/>
              </a:spcAft>
              <a:defRPr>
                <a:solidFill>
                  <a:schemeClr val="tx1"/>
                </a:solidFill>
                <a:latin typeface="Verdana" pitchFamily="34" charset="0"/>
                <a:cs typeface="Arial" pitchFamily="34" charset="0"/>
              </a:defRPr>
            </a:lvl9pPr>
          </a:lstStyle>
          <a:p>
            <a:pPr algn="ctr" eaLnBrk="1" hangingPunct="1"/>
            <a:r>
              <a:rPr lang="ar-SA" sz="3200" b="1" dirty="0">
                <a:latin typeface="Times New Roman" pitchFamily="18" charset="0"/>
                <a:cs typeface="Times New Roman" pitchFamily="18" charset="0"/>
              </a:rPr>
              <a:t>ن</a:t>
            </a:r>
            <a:r>
              <a:rPr lang="ar-SA" sz="3200" b="1" baseline="-25000" dirty="0">
                <a:latin typeface="Times New Roman" pitchFamily="18" charset="0"/>
              </a:rPr>
              <a:t>2</a:t>
            </a:r>
            <a:r>
              <a:rPr lang="ar-SA" sz="3200" b="1" dirty="0">
                <a:latin typeface="Times New Roman" pitchFamily="18" charset="0"/>
                <a:cs typeface="Times New Roman" pitchFamily="18" charset="0"/>
              </a:rPr>
              <a:t> – ن</a:t>
            </a:r>
            <a:r>
              <a:rPr lang="ar-SA" sz="3200" b="1" baseline="-25000" dirty="0">
                <a:latin typeface="Times New Roman" pitchFamily="18" charset="0"/>
              </a:rPr>
              <a:t>1</a:t>
            </a:r>
            <a:endParaRPr lang="en-US" sz="3200" dirty="0">
              <a:latin typeface="Times New Roman" pitchFamily="18" charset="0"/>
            </a:endParaRPr>
          </a:p>
        </p:txBody>
      </p:sp>
      <p:sp>
        <p:nvSpPr>
          <p:cNvPr id="25606" name="Line 8"/>
          <p:cNvSpPr>
            <a:spLocks noChangeShapeType="1"/>
          </p:cNvSpPr>
          <p:nvPr/>
        </p:nvSpPr>
        <p:spPr bwMode="auto">
          <a:xfrm flipH="1">
            <a:off x="2700338" y="3933825"/>
            <a:ext cx="1347787"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25607" name="Text Box 9"/>
          <p:cNvSpPr txBox="1">
            <a:spLocks noChangeArrowheads="1"/>
          </p:cNvSpPr>
          <p:nvPr/>
        </p:nvSpPr>
        <p:spPr bwMode="auto">
          <a:xfrm>
            <a:off x="2700338" y="2349500"/>
            <a:ext cx="733425" cy="1550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eaLnBrk="0" fontAlgn="base" hangingPunct="0">
              <a:spcBef>
                <a:spcPct val="0"/>
              </a:spcBef>
              <a:spcAft>
                <a:spcPct val="0"/>
              </a:spcAft>
              <a:defRPr>
                <a:solidFill>
                  <a:schemeClr val="tx1"/>
                </a:solidFill>
                <a:latin typeface="Verdana" pitchFamily="34" charset="0"/>
                <a:cs typeface="Arial" pitchFamily="34" charset="0"/>
              </a:defRPr>
            </a:lvl9pPr>
          </a:lstStyle>
          <a:p>
            <a:pPr algn="ctr" eaLnBrk="1" hangingPunct="1"/>
            <a:endParaRPr lang="ar-SA" sz="3200" b="1" dirty="0">
              <a:latin typeface="Times New Roman" pitchFamily="18" charset="0"/>
              <a:cs typeface="Times New Roman" pitchFamily="18" charset="0"/>
            </a:endParaRPr>
          </a:p>
          <a:p>
            <a:pPr algn="ctr" eaLnBrk="1" hangingPunct="1"/>
            <a:endParaRPr lang="ar-SA" sz="3200" b="1" dirty="0">
              <a:latin typeface="Times New Roman" pitchFamily="18" charset="0"/>
              <a:cs typeface="Times New Roman" pitchFamily="18" charset="0"/>
            </a:endParaRPr>
          </a:p>
          <a:p>
            <a:pPr algn="ctr" eaLnBrk="1" hangingPunct="1"/>
            <a:r>
              <a:rPr lang="ar-IQ" sz="3200" b="1" dirty="0">
                <a:latin typeface="Times New Roman" pitchFamily="18" charset="0"/>
                <a:cs typeface="Times New Roman" pitchFamily="18" charset="0"/>
              </a:rPr>
              <a:t>س</a:t>
            </a:r>
            <a:endParaRPr lang="en-US" sz="3200" dirty="0">
              <a:latin typeface="Times New Roman" pitchFamily="18" charset="0"/>
            </a:endParaRPr>
          </a:p>
        </p:txBody>
      </p:sp>
      <p:sp>
        <p:nvSpPr>
          <p:cNvPr id="25608" name="AutoShape 10"/>
          <p:cNvSpPr>
            <a:spLocks noChangeArrowheads="1"/>
          </p:cNvSpPr>
          <p:nvPr/>
        </p:nvSpPr>
        <p:spPr bwMode="auto">
          <a:xfrm>
            <a:off x="3708400" y="3271838"/>
            <a:ext cx="246063" cy="517525"/>
          </a:xfrm>
          <a:prstGeom prst="triangle">
            <a:avLst>
              <a:gd name="adj" fmla="val 50000"/>
            </a:avLst>
          </a:prstGeom>
          <a:solidFill>
            <a:srgbClr val="FFFFFF"/>
          </a:solidFill>
          <a:ln w="28575">
            <a:solidFill>
              <a:srgbClr val="000000"/>
            </a:solidFill>
            <a:miter lim="800000"/>
            <a:headEnd/>
            <a:tailEnd/>
          </a:ln>
        </p:spPr>
        <p:txBody>
          <a:bodyPr/>
          <a:lstStyle/>
          <a:p>
            <a:endParaRPr lang="ar-IQ"/>
          </a:p>
        </p:txBody>
      </p:sp>
      <p:sp>
        <p:nvSpPr>
          <p:cNvPr id="25609" name="Text Box 11"/>
          <p:cNvSpPr txBox="1">
            <a:spLocks noChangeArrowheads="1"/>
          </p:cNvSpPr>
          <p:nvPr/>
        </p:nvSpPr>
        <p:spPr bwMode="auto">
          <a:xfrm>
            <a:off x="2700338" y="3644900"/>
            <a:ext cx="733425"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eaLnBrk="0" fontAlgn="base" hangingPunct="0">
              <a:spcBef>
                <a:spcPct val="0"/>
              </a:spcBef>
              <a:spcAft>
                <a:spcPct val="0"/>
              </a:spcAft>
              <a:defRPr>
                <a:solidFill>
                  <a:schemeClr val="tx1"/>
                </a:solidFill>
                <a:latin typeface="Verdana" pitchFamily="34" charset="0"/>
                <a:cs typeface="Arial" pitchFamily="34" charset="0"/>
              </a:defRPr>
            </a:lvl9pPr>
          </a:lstStyle>
          <a:p>
            <a:pPr algn="ctr" eaLnBrk="1" hangingPunct="1"/>
            <a:endParaRPr lang="ar-SA" sz="1400" b="1">
              <a:latin typeface="Times New Roman" pitchFamily="18" charset="0"/>
              <a:cs typeface="Times New Roman" pitchFamily="18" charset="0"/>
            </a:endParaRPr>
          </a:p>
          <a:p>
            <a:pPr algn="ctr" eaLnBrk="1" hangingPunct="1"/>
            <a:endParaRPr lang="ar-SA" sz="1400" b="1">
              <a:latin typeface="Times New Roman" pitchFamily="18" charset="0"/>
              <a:cs typeface="Times New Roman" pitchFamily="18" charset="0"/>
            </a:endParaRPr>
          </a:p>
          <a:p>
            <a:pPr algn="ctr" eaLnBrk="1" hangingPunct="1"/>
            <a:r>
              <a:rPr lang="ar-SA" sz="3200" b="1">
                <a:latin typeface="Times New Roman" pitchFamily="18" charset="0"/>
                <a:cs typeface="Times New Roman" pitchFamily="18" charset="0"/>
              </a:rPr>
              <a:t>ن</a:t>
            </a:r>
            <a:endParaRPr lang="en-US" sz="3200">
              <a:latin typeface="Times New Roman" pitchFamily="18" charset="0"/>
            </a:endParaRPr>
          </a:p>
        </p:txBody>
      </p:sp>
      <p:sp>
        <p:nvSpPr>
          <p:cNvPr id="25610" name="AutoShape 12"/>
          <p:cNvSpPr>
            <a:spLocks noChangeArrowheads="1"/>
          </p:cNvSpPr>
          <p:nvPr/>
        </p:nvSpPr>
        <p:spPr bwMode="auto">
          <a:xfrm>
            <a:off x="3708400" y="4005263"/>
            <a:ext cx="246063" cy="517525"/>
          </a:xfrm>
          <a:prstGeom prst="triangle">
            <a:avLst>
              <a:gd name="adj" fmla="val 50000"/>
            </a:avLst>
          </a:prstGeom>
          <a:solidFill>
            <a:srgbClr val="FFFFFF"/>
          </a:solidFill>
          <a:ln w="28575">
            <a:solidFill>
              <a:srgbClr val="000000"/>
            </a:solidFill>
            <a:miter lim="800000"/>
            <a:headEnd/>
            <a:tailEnd/>
          </a:ln>
        </p:spPr>
        <p:txBody>
          <a:bodyPr/>
          <a:lstStyle/>
          <a:p>
            <a:endParaRPr lang="ar-IQ"/>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63523">
                                            <p:txEl>
                                              <p:pRg st="0" end="0"/>
                                            </p:txEl>
                                          </p:spTgt>
                                        </p:tgtEl>
                                        <p:attrNameLst>
                                          <p:attrName>style.visibility</p:attrName>
                                        </p:attrNameLst>
                                      </p:cBhvr>
                                      <p:to>
                                        <p:strVal val="visible"/>
                                      </p:to>
                                    </p:set>
                                    <p:animEffect transition="in" filter="blinds(horizontal)">
                                      <p:cBhvr>
                                        <p:cTn id="7" dur="500"/>
                                        <p:tgtEl>
                                          <p:spTgt spid="3635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352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7" name="Rectangle 3"/>
          <p:cNvSpPr>
            <a:spLocks noGrp="1" noChangeArrowheads="1"/>
          </p:cNvSpPr>
          <p:nvPr>
            <p:ph type="body" idx="1"/>
          </p:nvPr>
        </p:nvSpPr>
        <p:spPr>
          <a:xfrm>
            <a:off x="468313" y="549275"/>
            <a:ext cx="8229600" cy="5581650"/>
          </a:xfrm>
        </p:spPr>
        <p:txBody>
          <a:bodyPr/>
          <a:lstStyle/>
          <a:p>
            <a:pPr eaLnBrk="1" hangingPunct="1"/>
            <a:endParaRPr lang="ar-EG" sz="2500" b="1"/>
          </a:p>
          <a:p>
            <a:pPr eaLnBrk="1" hangingPunct="1"/>
            <a:endParaRPr lang="ar-EG" sz="2500" b="1"/>
          </a:p>
          <a:p>
            <a:pPr eaLnBrk="1" hangingPunct="1"/>
            <a:endParaRPr lang="ar-EG" sz="2500" b="1"/>
          </a:p>
          <a:p>
            <a:pPr algn="just" eaLnBrk="1" hangingPunct="1"/>
            <a:r>
              <a:rPr lang="ar-EG" sz="2500" b="1"/>
              <a:t>وهناك علاقة بين الإزاحة اللحظية و السرعة اللحظية و التعجيل اللحظية فى تفسير الحركات الرياضية ووصف الأداء و صفا صحيحا حيث ان التحليل الحركى الميكانيكى يظهر القيم اللحظية و ما بها من تغيرات مؤثرة فى شكل الأداء  و لو أغفلناها لا يتضح لنا الفهم الصحيح و العلمى للأداء المهارى	</a:t>
            </a:r>
          </a:p>
          <a:p>
            <a:pPr algn="just" eaLnBrk="1" hangingPunct="1"/>
            <a:r>
              <a:rPr lang="ar-EG" sz="2500" b="1"/>
              <a:t>	وتحديد أزمنة اللحظات التي سوف نقوم بكل من السرعة أو التعجيل فيها يعتبر من الأمور الهامة جداً , في دراسة وتحليل الحركات الرياضية فالعدد من العدائين بشكل خاص من الممكن أن يحققوا متطلبات الأرقام العالمية خلال النصف الأول أو حتى ثلاثة أرباع السباق إلا أن خلل أدائهم للخطوات الأخيرة هو أحد أسباب إخفاقهم في تحقيق هذه الأرقام.</a:t>
            </a:r>
          </a:p>
          <a:p>
            <a:pPr algn="just" eaLnBrk="1" hangingPunct="1">
              <a:buFont typeface="Wingdings" pitchFamily="2" charset="2"/>
              <a:buNone/>
            </a:pPr>
            <a:r>
              <a:rPr lang="ar-EG" sz="2500" b="1"/>
              <a:t>     </a:t>
            </a:r>
            <a:endParaRPr lang="en-US" sz="25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64547">
                                            <p:txEl>
                                              <p:pRg st="3" end="3"/>
                                            </p:txEl>
                                          </p:spTgt>
                                        </p:tgtEl>
                                        <p:attrNameLst>
                                          <p:attrName>style.visibility</p:attrName>
                                        </p:attrNameLst>
                                      </p:cBhvr>
                                      <p:to>
                                        <p:strVal val="visible"/>
                                      </p:to>
                                    </p:set>
                                    <p:animEffect transition="in" filter="blinds(horizontal)">
                                      <p:cBhvr>
                                        <p:cTn id="7" dur="500"/>
                                        <p:tgtEl>
                                          <p:spTgt spid="364547">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64547">
                                            <p:txEl>
                                              <p:pRg st="4" end="4"/>
                                            </p:txEl>
                                          </p:spTgt>
                                        </p:tgtEl>
                                        <p:attrNameLst>
                                          <p:attrName>style.visibility</p:attrName>
                                        </p:attrNameLst>
                                      </p:cBhvr>
                                      <p:to>
                                        <p:strVal val="visible"/>
                                      </p:to>
                                    </p:set>
                                    <p:animEffect transition="in" filter="blinds(horizontal)">
                                      <p:cBhvr>
                                        <p:cTn id="12" dur="500"/>
                                        <p:tgtEl>
                                          <p:spTgt spid="364547">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64547">
                                            <p:txEl>
                                              <p:pRg st="5" end="5"/>
                                            </p:txEl>
                                          </p:spTgt>
                                        </p:tgtEl>
                                        <p:attrNameLst>
                                          <p:attrName>style.visibility</p:attrName>
                                        </p:attrNameLst>
                                      </p:cBhvr>
                                      <p:to>
                                        <p:strVal val="visible"/>
                                      </p:to>
                                    </p:set>
                                    <p:animEffect transition="in" filter="blinds(horizontal)">
                                      <p:cBhvr>
                                        <p:cTn id="17" dur="500"/>
                                        <p:tgtEl>
                                          <p:spTgt spid="3645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454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9" name="Rectangle 3" descr="Newsprint"/>
          <p:cNvSpPr>
            <a:spLocks noGrp="1" noChangeArrowheads="1"/>
          </p:cNvSpPr>
          <p:nvPr>
            <p:ph type="body" idx="1"/>
          </p:nvPr>
        </p:nvSpPr>
        <p:spPr>
          <a:xfrm>
            <a:off x="755650" y="1557338"/>
            <a:ext cx="7931150" cy="4573587"/>
          </a:xfrm>
          <a:blipFill dpi="0" rotWithShape="1">
            <a:blip r:embed="rId2"/>
            <a:srcRect/>
            <a:tile tx="0" ty="0" sx="100000" sy="100000" flip="none" algn="tl"/>
          </a:blipFill>
        </p:spPr>
        <p:txBody>
          <a:bodyPr/>
          <a:lstStyle/>
          <a:p>
            <a:pPr algn="just" eaLnBrk="1" hangingPunct="1"/>
            <a:r>
              <a:rPr lang="ar-EG" b="1"/>
              <a:t>وتلعب التعجيل ومتغيراتها الزمنية تأثير كبير في نجاح الأداء المهارى.</a:t>
            </a:r>
          </a:p>
          <a:p>
            <a:pPr algn="just" eaLnBrk="1" hangingPunct="1">
              <a:buFont typeface="Wingdings" pitchFamily="2" charset="2"/>
              <a:buNone/>
            </a:pPr>
            <a:endParaRPr lang="ar-EG" b="1" u="sng"/>
          </a:p>
          <a:p>
            <a:pPr algn="just" eaLnBrk="1" hangingPunct="1"/>
            <a:r>
              <a:rPr lang="ar-EG" b="1" u="sng"/>
              <a:t>مثال في المجال الرياضي :</a:t>
            </a:r>
            <a:endParaRPr lang="ar-EG" b="1"/>
          </a:p>
          <a:p>
            <a:pPr algn="just" eaLnBrk="1" hangingPunct="1"/>
            <a:r>
              <a:rPr lang="ar-EG" b="1"/>
              <a:t>     عند أداء مهارات حصان القفز يجب أن تكون التعجيل في الاقتراب تزايدية موجبة ويمكن حساب التعجيل اللحظية أثناء الاقتراب والطيران , بينما يمكن حساب التعجيل المتوسطة في الاقتراب للتعرف علي نجاح اللاعب في استغلال مسافة الاقتراب .</a:t>
            </a:r>
            <a:endParaRPr lang="en-US" b="1"/>
          </a:p>
          <a:p>
            <a:pPr algn="just" eaLnBrk="1" hangingPunct="1"/>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88099">
                                            <p:bg/>
                                          </p:spTgt>
                                        </p:tgtEl>
                                        <p:attrNameLst>
                                          <p:attrName>style.visibility</p:attrName>
                                        </p:attrNameLst>
                                      </p:cBhvr>
                                      <p:to>
                                        <p:strVal val="visible"/>
                                      </p:to>
                                    </p:set>
                                    <p:animEffect transition="in" filter="blinds(horizontal)">
                                      <p:cBhvr>
                                        <p:cTn id="7" dur="500"/>
                                        <p:tgtEl>
                                          <p:spTgt spid="388099">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88099">
                                            <p:txEl>
                                              <p:pRg st="0" end="0"/>
                                            </p:txEl>
                                          </p:spTgt>
                                        </p:tgtEl>
                                        <p:attrNameLst>
                                          <p:attrName>style.visibility</p:attrName>
                                        </p:attrNameLst>
                                      </p:cBhvr>
                                      <p:to>
                                        <p:strVal val="visible"/>
                                      </p:to>
                                    </p:set>
                                    <p:animEffect transition="in" filter="blinds(horizontal)">
                                      <p:cBhvr>
                                        <p:cTn id="12" dur="500"/>
                                        <p:tgtEl>
                                          <p:spTgt spid="3880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88099">
                                            <p:txEl>
                                              <p:pRg st="2" end="2"/>
                                            </p:txEl>
                                          </p:spTgt>
                                        </p:tgtEl>
                                        <p:attrNameLst>
                                          <p:attrName>style.visibility</p:attrName>
                                        </p:attrNameLst>
                                      </p:cBhvr>
                                      <p:to>
                                        <p:strVal val="visible"/>
                                      </p:to>
                                    </p:set>
                                    <p:animEffect transition="in" filter="blinds(horizontal)">
                                      <p:cBhvr>
                                        <p:cTn id="17" dur="500"/>
                                        <p:tgtEl>
                                          <p:spTgt spid="3880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88099">
                                            <p:txEl>
                                              <p:pRg st="3" end="3"/>
                                            </p:txEl>
                                          </p:spTgt>
                                        </p:tgtEl>
                                        <p:attrNameLst>
                                          <p:attrName>style.visibility</p:attrName>
                                        </p:attrNameLst>
                                      </p:cBhvr>
                                      <p:to>
                                        <p:strVal val="visible"/>
                                      </p:to>
                                    </p:set>
                                    <p:animEffect transition="in" filter="blinds(horizontal)">
                                      <p:cBhvr>
                                        <p:cTn id="22" dur="500"/>
                                        <p:tgtEl>
                                          <p:spTgt spid="3880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8099"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1234" name="Rectangle 2"/>
          <p:cNvSpPr>
            <a:spLocks noGrp="1" noChangeArrowheads="1"/>
          </p:cNvSpPr>
          <p:nvPr>
            <p:ph type="title"/>
          </p:nvPr>
        </p:nvSpPr>
        <p:spPr>
          <a:xfrm>
            <a:off x="3059113" y="620713"/>
            <a:ext cx="2952750" cy="679450"/>
          </a:xfrm>
          <a:gradFill rotWithShape="1">
            <a:gsLst>
              <a:gs pos="0">
                <a:schemeClr val="folHlink">
                  <a:gamma/>
                  <a:shade val="46275"/>
                  <a:invGamma/>
                </a:schemeClr>
              </a:gs>
              <a:gs pos="50000">
                <a:schemeClr val="folHlink"/>
              </a:gs>
              <a:gs pos="100000">
                <a:schemeClr val="folHlink">
                  <a:gamma/>
                  <a:shade val="46275"/>
                  <a:invGamma/>
                </a:schemeClr>
              </a:gs>
            </a:gsLst>
            <a:lin ang="5400000" scaled="1"/>
          </a:gradFill>
        </p:spPr>
        <p:txBody>
          <a:bodyPr/>
          <a:lstStyle/>
          <a:p>
            <a:pPr algn="ctr" eaLnBrk="1" hangingPunct="1">
              <a:defRPr/>
            </a:pPr>
            <a:r>
              <a:rPr lang="ar-EG" u="sng">
                <a:solidFill>
                  <a:schemeClr val="bg1"/>
                </a:solidFill>
                <a:cs typeface="PT Bold Heading" pitchFamily="2" charset="-78"/>
              </a:rPr>
              <a:t>السرعة </a:t>
            </a:r>
            <a:endParaRPr lang="en-US" u="sng">
              <a:solidFill>
                <a:schemeClr val="bg1"/>
              </a:solidFill>
              <a:cs typeface="PT Bold Heading" pitchFamily="2" charset="-78"/>
            </a:endParaRPr>
          </a:p>
        </p:txBody>
      </p:sp>
      <p:sp>
        <p:nvSpPr>
          <p:cNvPr id="351235" name="Rectangle 3"/>
          <p:cNvSpPr>
            <a:spLocks noGrp="1" noChangeArrowheads="1"/>
          </p:cNvSpPr>
          <p:nvPr>
            <p:ph type="body" idx="1"/>
          </p:nvPr>
        </p:nvSpPr>
        <p:spPr>
          <a:xfrm>
            <a:off x="457200" y="1341438"/>
            <a:ext cx="8229600" cy="4789487"/>
          </a:xfrm>
        </p:spPr>
        <p:txBody>
          <a:bodyPr/>
          <a:lstStyle/>
          <a:p>
            <a:pPr eaLnBrk="1" hangingPunct="1">
              <a:lnSpc>
                <a:spcPct val="90000"/>
              </a:lnSpc>
            </a:pPr>
            <a:endParaRPr lang="ar-EG" sz="2100" b="1"/>
          </a:p>
          <a:p>
            <a:pPr eaLnBrk="1" hangingPunct="1">
              <a:lnSpc>
                <a:spcPct val="90000"/>
              </a:lnSpc>
            </a:pPr>
            <a:r>
              <a:rPr lang="ar-EG" sz="2100" b="1"/>
              <a:t>يذكر " طلحة حسام الدين " وآخرون ( 1998م ) أن السرعة هي مصطلح للتعبير عن معدل حركة الجسم بالنسبة للزمن,</a:t>
            </a:r>
          </a:p>
          <a:p>
            <a:pPr eaLnBrk="1" hangingPunct="1">
              <a:lnSpc>
                <a:spcPct val="90000"/>
              </a:lnSpc>
              <a:buFont typeface="Wingdings" pitchFamily="2" charset="2"/>
              <a:buNone/>
            </a:pPr>
            <a:endParaRPr lang="ar-EG" sz="2100" b="1"/>
          </a:p>
          <a:p>
            <a:pPr eaLnBrk="1" hangingPunct="1">
              <a:lnSpc>
                <a:spcPct val="90000"/>
              </a:lnSpc>
            </a:pPr>
            <a:r>
              <a:rPr lang="ar-EG" sz="2100" b="1"/>
              <a:t> وهناك فرق كبير بين السرعة بمعنى </a:t>
            </a:r>
            <a:r>
              <a:rPr lang="ar-EG" sz="2100" b="1">
                <a:solidFill>
                  <a:srgbClr val="FF0066"/>
                </a:solidFill>
              </a:rPr>
              <a:t>( </a:t>
            </a:r>
            <a:r>
              <a:rPr lang="en-US" sz="2100" b="1">
                <a:solidFill>
                  <a:srgbClr val="FF0066"/>
                </a:solidFill>
              </a:rPr>
              <a:t>Speed</a:t>
            </a:r>
            <a:r>
              <a:rPr lang="ar-EG" sz="2100" b="1">
                <a:solidFill>
                  <a:srgbClr val="FF0066"/>
                </a:solidFill>
              </a:rPr>
              <a:t> )</a:t>
            </a:r>
          </a:p>
          <a:p>
            <a:pPr eaLnBrk="1" hangingPunct="1">
              <a:lnSpc>
                <a:spcPct val="90000"/>
              </a:lnSpc>
            </a:pPr>
            <a:r>
              <a:rPr lang="ar-EG" sz="2100" b="1"/>
              <a:t> والسرعة بمعنى </a:t>
            </a:r>
            <a:r>
              <a:rPr lang="ar-EG" sz="2100" b="1">
                <a:solidFill>
                  <a:srgbClr val="FF0066"/>
                </a:solidFill>
              </a:rPr>
              <a:t>( </a:t>
            </a:r>
            <a:r>
              <a:rPr lang="en-US" sz="2100" b="1">
                <a:solidFill>
                  <a:srgbClr val="FF0066"/>
                </a:solidFill>
              </a:rPr>
              <a:t>Velocity</a:t>
            </a:r>
            <a:r>
              <a:rPr lang="ar-EG" sz="2100" b="1">
                <a:solidFill>
                  <a:srgbClr val="FF0066"/>
                </a:solidFill>
              </a:rPr>
              <a:t> )</a:t>
            </a:r>
            <a:r>
              <a:rPr lang="ar-EG" sz="2100" b="1"/>
              <a:t> </a:t>
            </a:r>
          </a:p>
          <a:p>
            <a:pPr eaLnBrk="1" hangingPunct="1">
              <a:lnSpc>
                <a:spcPct val="90000"/>
              </a:lnSpc>
            </a:pPr>
            <a:endParaRPr lang="ar-EG" sz="2100" b="1"/>
          </a:p>
          <a:p>
            <a:pPr eaLnBrk="1" hangingPunct="1">
              <a:lnSpc>
                <a:spcPct val="90000"/>
              </a:lnSpc>
            </a:pPr>
            <a:r>
              <a:rPr lang="ar-EG" sz="2100" b="1"/>
              <a:t>رغم شيوع استخدام المصطلحين للتعبير عن معنى واحد.</a:t>
            </a:r>
          </a:p>
          <a:p>
            <a:pPr eaLnBrk="1" hangingPunct="1">
              <a:lnSpc>
                <a:spcPct val="90000"/>
              </a:lnSpc>
            </a:pPr>
            <a:r>
              <a:rPr lang="ar-EG" sz="2100" b="1"/>
              <a:t> فالسرعة بمعنى </a:t>
            </a:r>
            <a:r>
              <a:rPr lang="en-US" sz="2100" b="1"/>
              <a:t>Speed</a:t>
            </a:r>
            <a:r>
              <a:rPr lang="ar-EG" sz="2100" b="1"/>
              <a:t> ترتبط </a:t>
            </a:r>
            <a:r>
              <a:rPr lang="ar-EG" sz="2100" b="1">
                <a:solidFill>
                  <a:srgbClr val="FF9900"/>
                </a:solidFill>
              </a:rPr>
              <a:t>بالمسافة ككمية مقياسيه</a:t>
            </a:r>
            <a:r>
              <a:rPr lang="ar-EG" sz="2100" b="1"/>
              <a:t> للتغيير في الوضع. </a:t>
            </a:r>
          </a:p>
          <a:p>
            <a:pPr eaLnBrk="1" hangingPunct="1">
              <a:lnSpc>
                <a:spcPct val="90000"/>
              </a:lnSpc>
            </a:pPr>
            <a:r>
              <a:rPr lang="ar-EG" sz="2100" b="1"/>
              <a:t>السرعة بمعنى </a:t>
            </a:r>
            <a:r>
              <a:rPr lang="en-US" sz="2100" b="1"/>
              <a:t>Velocity</a:t>
            </a:r>
            <a:r>
              <a:rPr lang="ar-EG" sz="2100" b="1"/>
              <a:t> ترتبط </a:t>
            </a:r>
            <a:r>
              <a:rPr lang="ar-EG" sz="2100" b="1">
                <a:solidFill>
                  <a:srgbClr val="FF9900"/>
                </a:solidFill>
              </a:rPr>
              <a:t>بالإزاحة ككمية متجهة</a:t>
            </a:r>
            <a:r>
              <a:rPr lang="ar-EG" sz="2100" b="1"/>
              <a:t>.</a:t>
            </a:r>
          </a:p>
          <a:p>
            <a:pPr eaLnBrk="1" hangingPunct="1">
              <a:lnSpc>
                <a:spcPct val="90000"/>
              </a:lnSpc>
              <a:buFont typeface="Wingdings" pitchFamily="2" charset="2"/>
              <a:buNone/>
            </a:pPr>
            <a:endParaRPr lang="ar-EG" sz="2100" b="1"/>
          </a:p>
          <a:p>
            <a:pPr eaLnBrk="1" hangingPunct="1">
              <a:lnSpc>
                <a:spcPct val="90000"/>
              </a:lnSpc>
            </a:pPr>
            <a:r>
              <a:rPr lang="ar-EG" sz="2100" b="1"/>
              <a:t>فالمسافة التي يتحركها الجسم في زمن معين لا تشير إلى اتجاه حركة هذا الجسم فهي تعني سرعة الجسم بغض النظر عن اتجاهه.</a:t>
            </a:r>
            <a:endParaRPr lang="en-US" sz="21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351234"/>
                                        </p:tgtEl>
                                        <p:attrNameLst>
                                          <p:attrName>style.visibility</p:attrName>
                                        </p:attrNameLst>
                                      </p:cBhvr>
                                      <p:to>
                                        <p:strVal val="visible"/>
                                      </p:to>
                                    </p:set>
                                    <p:animEffect transition="in" filter="fade">
                                      <p:cBhvr>
                                        <p:cTn id="7" dur="1000">
                                          <p:stCondLst>
                                            <p:cond delay="0"/>
                                          </p:stCondLst>
                                        </p:cTn>
                                        <p:tgtEl>
                                          <p:spTgt spid="3512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351235">
                                            <p:txEl>
                                              <p:pRg st="1" end="1"/>
                                            </p:txEl>
                                          </p:spTgt>
                                        </p:tgtEl>
                                        <p:attrNameLst>
                                          <p:attrName>style.visibility</p:attrName>
                                        </p:attrNameLst>
                                      </p:cBhvr>
                                      <p:to>
                                        <p:strVal val="visible"/>
                                      </p:to>
                                    </p:set>
                                    <p:animEffect transition="in" filter="fade">
                                      <p:cBhvr>
                                        <p:cTn id="12" dur="500">
                                          <p:stCondLst>
                                            <p:cond delay="0"/>
                                          </p:stCondLst>
                                        </p:cTn>
                                        <p:tgtEl>
                                          <p:spTgt spid="3512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351235">
                                            <p:txEl>
                                              <p:pRg st="3" end="3"/>
                                            </p:txEl>
                                          </p:spTgt>
                                        </p:tgtEl>
                                        <p:attrNameLst>
                                          <p:attrName>style.visibility</p:attrName>
                                        </p:attrNameLst>
                                      </p:cBhvr>
                                      <p:to>
                                        <p:strVal val="visible"/>
                                      </p:to>
                                    </p:set>
                                    <p:animEffect transition="in" filter="fade">
                                      <p:cBhvr>
                                        <p:cTn id="17" dur="500">
                                          <p:stCondLst>
                                            <p:cond delay="0"/>
                                          </p:stCondLst>
                                        </p:cTn>
                                        <p:tgtEl>
                                          <p:spTgt spid="351235">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iterate type="lt">
                                    <p:tmPct val="10000"/>
                                  </p:iterate>
                                  <p:childTnLst>
                                    <p:set>
                                      <p:cBhvr>
                                        <p:cTn id="21" dur="1" fill="hold">
                                          <p:stCondLst>
                                            <p:cond delay="0"/>
                                          </p:stCondLst>
                                        </p:cTn>
                                        <p:tgtEl>
                                          <p:spTgt spid="351235">
                                            <p:txEl>
                                              <p:pRg st="4" end="4"/>
                                            </p:txEl>
                                          </p:spTgt>
                                        </p:tgtEl>
                                        <p:attrNameLst>
                                          <p:attrName>style.visibility</p:attrName>
                                        </p:attrNameLst>
                                      </p:cBhvr>
                                      <p:to>
                                        <p:strVal val="visible"/>
                                      </p:to>
                                    </p:set>
                                    <p:animEffect transition="in" filter="fade">
                                      <p:cBhvr>
                                        <p:cTn id="22" dur="500">
                                          <p:stCondLst>
                                            <p:cond delay="0"/>
                                          </p:stCondLst>
                                        </p:cTn>
                                        <p:tgtEl>
                                          <p:spTgt spid="351235">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iterate type="lt">
                                    <p:tmPct val="10000"/>
                                  </p:iterate>
                                  <p:childTnLst>
                                    <p:set>
                                      <p:cBhvr>
                                        <p:cTn id="26" dur="1" fill="hold">
                                          <p:stCondLst>
                                            <p:cond delay="0"/>
                                          </p:stCondLst>
                                        </p:cTn>
                                        <p:tgtEl>
                                          <p:spTgt spid="351235">
                                            <p:txEl>
                                              <p:pRg st="6" end="6"/>
                                            </p:txEl>
                                          </p:spTgt>
                                        </p:tgtEl>
                                        <p:attrNameLst>
                                          <p:attrName>style.visibility</p:attrName>
                                        </p:attrNameLst>
                                      </p:cBhvr>
                                      <p:to>
                                        <p:strVal val="visible"/>
                                      </p:to>
                                    </p:set>
                                    <p:animEffect transition="in" filter="fade">
                                      <p:cBhvr>
                                        <p:cTn id="27" dur="500">
                                          <p:stCondLst>
                                            <p:cond delay="0"/>
                                          </p:stCondLst>
                                        </p:cTn>
                                        <p:tgtEl>
                                          <p:spTgt spid="351235">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iterate type="lt">
                                    <p:tmPct val="10000"/>
                                  </p:iterate>
                                  <p:childTnLst>
                                    <p:set>
                                      <p:cBhvr>
                                        <p:cTn id="31" dur="1" fill="hold">
                                          <p:stCondLst>
                                            <p:cond delay="0"/>
                                          </p:stCondLst>
                                        </p:cTn>
                                        <p:tgtEl>
                                          <p:spTgt spid="351235">
                                            <p:txEl>
                                              <p:pRg st="7" end="7"/>
                                            </p:txEl>
                                          </p:spTgt>
                                        </p:tgtEl>
                                        <p:attrNameLst>
                                          <p:attrName>style.visibility</p:attrName>
                                        </p:attrNameLst>
                                      </p:cBhvr>
                                      <p:to>
                                        <p:strVal val="visible"/>
                                      </p:to>
                                    </p:set>
                                    <p:animEffect transition="in" filter="fade">
                                      <p:cBhvr>
                                        <p:cTn id="32" dur="500">
                                          <p:stCondLst>
                                            <p:cond delay="0"/>
                                          </p:stCondLst>
                                        </p:cTn>
                                        <p:tgtEl>
                                          <p:spTgt spid="351235">
                                            <p:txEl>
                                              <p:pRg st="7" end="7"/>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iterate type="lt">
                                    <p:tmPct val="10000"/>
                                  </p:iterate>
                                  <p:childTnLst>
                                    <p:set>
                                      <p:cBhvr>
                                        <p:cTn id="36" dur="1" fill="hold">
                                          <p:stCondLst>
                                            <p:cond delay="0"/>
                                          </p:stCondLst>
                                        </p:cTn>
                                        <p:tgtEl>
                                          <p:spTgt spid="351235">
                                            <p:txEl>
                                              <p:pRg st="8" end="8"/>
                                            </p:txEl>
                                          </p:spTgt>
                                        </p:tgtEl>
                                        <p:attrNameLst>
                                          <p:attrName>style.visibility</p:attrName>
                                        </p:attrNameLst>
                                      </p:cBhvr>
                                      <p:to>
                                        <p:strVal val="visible"/>
                                      </p:to>
                                    </p:set>
                                    <p:animEffect transition="in" filter="fade">
                                      <p:cBhvr>
                                        <p:cTn id="37" dur="500">
                                          <p:stCondLst>
                                            <p:cond delay="0"/>
                                          </p:stCondLst>
                                        </p:cTn>
                                        <p:tgtEl>
                                          <p:spTgt spid="351235">
                                            <p:txEl>
                                              <p:pRg st="8" end="8"/>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iterate type="lt">
                                    <p:tmPct val="10000"/>
                                  </p:iterate>
                                  <p:childTnLst>
                                    <p:set>
                                      <p:cBhvr>
                                        <p:cTn id="41" dur="1" fill="hold">
                                          <p:stCondLst>
                                            <p:cond delay="0"/>
                                          </p:stCondLst>
                                        </p:cTn>
                                        <p:tgtEl>
                                          <p:spTgt spid="351235">
                                            <p:txEl>
                                              <p:pRg st="10" end="10"/>
                                            </p:txEl>
                                          </p:spTgt>
                                        </p:tgtEl>
                                        <p:attrNameLst>
                                          <p:attrName>style.visibility</p:attrName>
                                        </p:attrNameLst>
                                      </p:cBhvr>
                                      <p:to>
                                        <p:strVal val="visible"/>
                                      </p:to>
                                    </p:set>
                                    <p:animEffect transition="in" filter="fade">
                                      <p:cBhvr>
                                        <p:cTn id="42" dur="500">
                                          <p:stCondLst>
                                            <p:cond delay="0"/>
                                          </p:stCondLst>
                                        </p:cTn>
                                        <p:tgtEl>
                                          <p:spTgt spid="35123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1234" grpId="0" animBg="1"/>
      <p:bldP spid="35123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12"/>
          <p:cNvSpPr>
            <a:spLocks noChangeArrowheads="1"/>
          </p:cNvSpPr>
          <p:nvPr/>
        </p:nvSpPr>
        <p:spPr bwMode="auto">
          <a:xfrm>
            <a:off x="1979613" y="908050"/>
            <a:ext cx="5113337" cy="4895850"/>
          </a:xfrm>
          <a:prstGeom prst="triangle">
            <a:avLst>
              <a:gd name="adj" fmla="val 50000"/>
            </a:avLst>
          </a:prstGeom>
          <a:gradFill rotWithShape="1">
            <a:gsLst>
              <a:gs pos="0">
                <a:srgbClr val="E6E6E6"/>
              </a:gs>
              <a:gs pos="14999">
                <a:srgbClr val="7D8496"/>
              </a:gs>
              <a:gs pos="53000">
                <a:srgbClr val="E6E6E6"/>
              </a:gs>
              <a:gs pos="67999">
                <a:srgbClr val="7D8496"/>
              </a:gs>
              <a:gs pos="92999">
                <a:srgbClr val="E6E6E6"/>
              </a:gs>
              <a:gs pos="100000">
                <a:srgbClr val="FFFFFF"/>
              </a:gs>
            </a:gsLst>
            <a:lin ang="2700000" scaled="1"/>
          </a:gradFill>
          <a:ln w="9525">
            <a:solidFill>
              <a:schemeClr val="tx1"/>
            </a:solidFill>
            <a:miter lim="800000"/>
            <a:headEnd/>
            <a:tailEnd/>
          </a:ln>
        </p:spPr>
        <p:txBody>
          <a:bodyPr wrap="none" anchor="ctr"/>
          <a:lstStyle/>
          <a:p>
            <a:endParaRPr lang="ar-IQ"/>
          </a:p>
        </p:txBody>
      </p:sp>
      <p:sp>
        <p:nvSpPr>
          <p:cNvPr id="13315" name="Line 35"/>
          <p:cNvSpPr>
            <a:spLocks noChangeShapeType="1"/>
          </p:cNvSpPr>
          <p:nvPr/>
        </p:nvSpPr>
        <p:spPr bwMode="auto">
          <a:xfrm flipH="1">
            <a:off x="3348038" y="3284538"/>
            <a:ext cx="244792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13316" name="Line 36"/>
          <p:cNvSpPr>
            <a:spLocks noChangeShapeType="1"/>
          </p:cNvSpPr>
          <p:nvPr/>
        </p:nvSpPr>
        <p:spPr bwMode="auto">
          <a:xfrm flipH="1">
            <a:off x="4427538" y="3284538"/>
            <a:ext cx="0" cy="244951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13317" name="Rectangle 37"/>
          <p:cNvSpPr>
            <a:spLocks noChangeArrowheads="1"/>
          </p:cNvSpPr>
          <p:nvPr/>
        </p:nvSpPr>
        <p:spPr bwMode="auto">
          <a:xfrm>
            <a:off x="3924300" y="2276475"/>
            <a:ext cx="1223963" cy="792163"/>
          </a:xfrm>
          <a:prstGeom prst="rect">
            <a:avLst/>
          </a:prstGeom>
          <a:gradFill rotWithShape="1">
            <a:gsLst>
              <a:gs pos="0">
                <a:srgbClr val="FFFFFF"/>
              </a:gs>
              <a:gs pos="100000">
                <a:srgbClr val="000000"/>
              </a:gs>
            </a:gsLst>
            <a:lin ang="5400000" scaled="1"/>
          </a:gradFill>
          <a:ln w="9525">
            <a:solidFill>
              <a:schemeClr val="tx1"/>
            </a:solidFill>
            <a:miter lim="800000"/>
            <a:headEnd/>
            <a:tailEnd/>
          </a:ln>
        </p:spPr>
        <p:txBody>
          <a:bodyPr wrap="none" anchor="ctr"/>
          <a:lstStyle/>
          <a:p>
            <a:pPr algn="ctr"/>
            <a:r>
              <a:rPr lang="ar-EG">
                <a:solidFill>
                  <a:srgbClr val="000000"/>
                </a:solidFill>
                <a:latin typeface="Times New Roman" pitchFamily="18" charset="0"/>
              </a:rPr>
              <a:t>المسافة</a:t>
            </a:r>
            <a:endParaRPr lang="en-US">
              <a:solidFill>
                <a:srgbClr val="000000"/>
              </a:solidFill>
              <a:latin typeface="Times New Roman" pitchFamily="18" charset="0"/>
            </a:endParaRPr>
          </a:p>
        </p:txBody>
      </p:sp>
      <p:sp>
        <p:nvSpPr>
          <p:cNvPr id="13318" name="Rectangle 38"/>
          <p:cNvSpPr>
            <a:spLocks noChangeArrowheads="1"/>
          </p:cNvSpPr>
          <p:nvPr/>
        </p:nvSpPr>
        <p:spPr bwMode="auto">
          <a:xfrm>
            <a:off x="2916238" y="4292600"/>
            <a:ext cx="1295400" cy="647700"/>
          </a:xfrm>
          <a:prstGeom prst="rect">
            <a:avLst/>
          </a:prstGeom>
          <a:gradFill rotWithShape="1">
            <a:gsLst>
              <a:gs pos="0">
                <a:srgbClr val="FFFFFF"/>
              </a:gs>
              <a:gs pos="100000">
                <a:srgbClr val="000000"/>
              </a:gs>
            </a:gsLst>
            <a:lin ang="5400000" scaled="1"/>
          </a:gradFill>
          <a:ln w="9525">
            <a:solidFill>
              <a:schemeClr val="tx1"/>
            </a:solidFill>
            <a:miter lim="800000"/>
            <a:headEnd/>
            <a:tailEnd/>
          </a:ln>
        </p:spPr>
        <p:txBody>
          <a:bodyPr wrap="none" anchor="ctr"/>
          <a:lstStyle/>
          <a:p>
            <a:pPr algn="ctr"/>
            <a:r>
              <a:rPr lang="ar-EG">
                <a:solidFill>
                  <a:srgbClr val="000000"/>
                </a:solidFill>
                <a:latin typeface="Times New Roman" pitchFamily="18" charset="0"/>
              </a:rPr>
              <a:t>الزمن</a:t>
            </a:r>
            <a:endParaRPr lang="en-US">
              <a:solidFill>
                <a:srgbClr val="000000"/>
              </a:solidFill>
              <a:latin typeface="Times New Roman" pitchFamily="18" charset="0"/>
            </a:endParaRPr>
          </a:p>
        </p:txBody>
      </p:sp>
      <p:sp>
        <p:nvSpPr>
          <p:cNvPr id="13319" name="Rectangle 39"/>
          <p:cNvSpPr>
            <a:spLocks noChangeArrowheads="1"/>
          </p:cNvSpPr>
          <p:nvPr/>
        </p:nvSpPr>
        <p:spPr bwMode="auto">
          <a:xfrm>
            <a:off x="4572000" y="4292600"/>
            <a:ext cx="1439863" cy="647700"/>
          </a:xfrm>
          <a:prstGeom prst="rect">
            <a:avLst/>
          </a:prstGeom>
          <a:gradFill rotWithShape="1">
            <a:gsLst>
              <a:gs pos="0">
                <a:srgbClr val="FFFFFF"/>
              </a:gs>
              <a:gs pos="100000">
                <a:srgbClr val="000000"/>
              </a:gs>
            </a:gsLst>
            <a:lin ang="5400000" scaled="1"/>
          </a:gradFill>
          <a:ln w="9525">
            <a:solidFill>
              <a:schemeClr val="tx1"/>
            </a:solidFill>
            <a:miter lim="800000"/>
            <a:headEnd/>
            <a:tailEnd/>
          </a:ln>
        </p:spPr>
        <p:txBody>
          <a:bodyPr wrap="none" anchor="ctr"/>
          <a:lstStyle/>
          <a:p>
            <a:pPr algn="ctr"/>
            <a:r>
              <a:rPr lang="ar-EG">
                <a:solidFill>
                  <a:srgbClr val="000000"/>
                </a:solidFill>
                <a:latin typeface="Times New Roman" pitchFamily="18" charset="0"/>
              </a:rPr>
              <a:t>السرعة</a:t>
            </a:r>
            <a:endParaRPr lang="en-US">
              <a:solidFill>
                <a:srgbClr val="000000"/>
              </a:solidFill>
              <a:latin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635375" y="333375"/>
            <a:ext cx="2303463" cy="720725"/>
          </a:xfrm>
          <a:gradFill rotWithShape="1">
            <a:gsLst>
              <a:gs pos="0">
                <a:srgbClr val="76762F"/>
              </a:gs>
              <a:gs pos="100000">
                <a:srgbClr val="FFFF66"/>
              </a:gs>
            </a:gsLst>
            <a:lin ang="5400000" scaled="1"/>
          </a:gradFill>
        </p:spPr>
        <p:txBody>
          <a:bodyPr/>
          <a:lstStyle/>
          <a:p>
            <a:pPr eaLnBrk="1" hangingPunct="1"/>
            <a:r>
              <a:rPr lang="ar-EG" sz="2800">
                <a:solidFill>
                  <a:schemeClr val="tx1"/>
                </a:solidFill>
                <a:cs typeface="PT Bold Heading" pitchFamily="2" charset="-78"/>
              </a:rPr>
              <a:t>مثال توضيحى</a:t>
            </a:r>
            <a:endParaRPr lang="en-US" sz="2800">
              <a:solidFill>
                <a:schemeClr val="tx1"/>
              </a:solidFill>
              <a:cs typeface="PT Bold Heading" pitchFamily="2" charset="-78"/>
            </a:endParaRPr>
          </a:p>
        </p:txBody>
      </p:sp>
      <p:pic>
        <p:nvPicPr>
          <p:cNvPr id="14339" name="Picture 3"/>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l="34050" t="30251" r="21054" b="12875"/>
          <a:stretch>
            <a:fillRect/>
          </a:stretch>
        </p:blipFill>
        <p:spPr>
          <a:xfrm>
            <a:off x="323850" y="1125538"/>
            <a:ext cx="8569325" cy="5356225"/>
          </a:xfrm>
          <a:noFill/>
          <a:ln w="38100">
            <a:solidFill>
              <a:schemeClr val="tx1"/>
            </a:solid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3"/>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l="37750" t="21825" r="21123" b="16713"/>
          <a:stretch>
            <a:fillRect/>
          </a:stretch>
        </p:blipFill>
        <p:spPr>
          <a:xfrm>
            <a:off x="395288" y="404813"/>
            <a:ext cx="8459787" cy="6178550"/>
          </a:xfrm>
          <a:ln w="38100">
            <a:solidFill>
              <a:srgbClr val="000000"/>
            </a:solid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468313" y="836712"/>
            <a:ext cx="8229600" cy="5367238"/>
          </a:xfrm>
        </p:spPr>
        <p:txBody>
          <a:bodyPr/>
          <a:lstStyle/>
          <a:p>
            <a:pPr eaLnBrk="1" hangingPunct="1"/>
            <a:r>
              <a:rPr lang="ar-EG" sz="2500" b="1" dirty="0"/>
              <a:t>السرعة المتوسطة =</a:t>
            </a:r>
            <a:r>
              <a:rPr lang="ar-EG" sz="2500" dirty="0"/>
              <a:t> </a:t>
            </a:r>
            <a:endParaRPr lang="ar-SA" sz="2500" dirty="0"/>
          </a:p>
          <a:p>
            <a:pPr eaLnBrk="1" hangingPunct="1"/>
            <a:endParaRPr lang="ar-EG" sz="2500" b="1" dirty="0"/>
          </a:p>
          <a:p>
            <a:pPr eaLnBrk="1" hangingPunct="1"/>
            <a:endParaRPr lang="ar-EG" sz="2500" b="1" dirty="0"/>
          </a:p>
          <a:p>
            <a:pPr eaLnBrk="1" hangingPunct="1"/>
            <a:endParaRPr lang="ar-EG" sz="2500" b="1" dirty="0"/>
          </a:p>
          <a:p>
            <a:pPr eaLnBrk="1" hangingPunct="1"/>
            <a:endParaRPr lang="ar-EG" sz="2500" b="1" dirty="0"/>
          </a:p>
          <a:p>
            <a:pPr eaLnBrk="1" hangingPunct="1"/>
            <a:endParaRPr lang="ar-EG" sz="2500" b="1" dirty="0"/>
          </a:p>
          <a:p>
            <a:pPr eaLnBrk="1" hangingPunct="1"/>
            <a:r>
              <a:rPr lang="ar-EG" sz="2500" b="1" dirty="0"/>
              <a:t>أما بالنسبة للسرعة بمعنى </a:t>
            </a:r>
            <a:r>
              <a:rPr lang="en-US" sz="2500" b="1" dirty="0"/>
              <a:t>Velocity</a:t>
            </a:r>
            <a:r>
              <a:rPr lang="ar-EG" sz="2500" b="1" dirty="0"/>
              <a:t> فهي تعني معدل قطع المسافات بالنسبة للزمن بالإضافة إلى اتجاه هذه المسافة أو بمعنى آخر الإزاحة . ففي معظم الأنشطة الرياضية قد لا تكون للسرعة بمعنى </a:t>
            </a:r>
            <a:r>
              <a:rPr lang="en-US" sz="2500" b="1" dirty="0"/>
              <a:t>Speed</a:t>
            </a:r>
            <a:r>
              <a:rPr lang="ar-EG" sz="2500" b="1" dirty="0"/>
              <a:t> أهمية كبيرة بقدر أهمية السرعة بمعنى </a:t>
            </a:r>
            <a:r>
              <a:rPr lang="en-US" sz="2500" b="1" dirty="0"/>
              <a:t>Velocity</a:t>
            </a:r>
            <a:r>
              <a:rPr lang="ar-EG" sz="2500" b="1" dirty="0"/>
              <a:t> حيث أنها في هذه الحالة سرعة ذات اتجاه محدد وقد يكون الغرض من هذه الأنشطة هو سرعة الوصول إلى الهدف من خلال انجاز إزاحة محددة. </a:t>
            </a:r>
            <a:endParaRPr lang="en-US" sz="2500" b="1" dirty="0"/>
          </a:p>
        </p:txBody>
      </p:sp>
      <p:grpSp>
        <p:nvGrpSpPr>
          <p:cNvPr id="2" name="مجموعة 1"/>
          <p:cNvGrpSpPr/>
          <p:nvPr/>
        </p:nvGrpSpPr>
        <p:grpSpPr>
          <a:xfrm>
            <a:off x="4825682" y="2420888"/>
            <a:ext cx="1473200" cy="725488"/>
            <a:chOff x="3851275" y="501650"/>
            <a:chExt cx="1473200" cy="725488"/>
          </a:xfrm>
        </p:grpSpPr>
        <p:grpSp>
          <p:nvGrpSpPr>
            <p:cNvPr id="16387" name="Group 5"/>
            <p:cNvGrpSpPr>
              <a:grpSpLocks/>
            </p:cNvGrpSpPr>
            <p:nvPr/>
          </p:nvGrpSpPr>
          <p:grpSpPr bwMode="auto">
            <a:xfrm>
              <a:off x="4356100" y="549275"/>
              <a:ext cx="968375" cy="677863"/>
              <a:chOff x="6001" y="4840"/>
              <a:chExt cx="1525" cy="1067"/>
            </a:xfrm>
          </p:grpSpPr>
          <p:sp>
            <p:nvSpPr>
              <p:cNvPr id="16393" name="Line 6"/>
              <p:cNvSpPr>
                <a:spLocks noChangeShapeType="1"/>
              </p:cNvSpPr>
              <p:nvPr/>
            </p:nvSpPr>
            <p:spPr bwMode="auto">
              <a:xfrm flipH="1">
                <a:off x="6561" y="5440"/>
                <a:ext cx="801"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16394" name="Text Box 7"/>
              <p:cNvSpPr txBox="1">
                <a:spLocks noChangeArrowheads="1"/>
              </p:cNvSpPr>
              <p:nvPr/>
            </p:nvSpPr>
            <p:spPr bwMode="auto">
              <a:xfrm>
                <a:off x="6047" y="4840"/>
                <a:ext cx="1479" cy="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r>
                  <a:rPr lang="ar-SA" sz="1400">
                    <a:latin typeface="Times New Roman" pitchFamily="18" charset="0"/>
                    <a:cs typeface="Simplified Arabic" pitchFamily="18" charset="-78"/>
                  </a:rPr>
                  <a:t> </a:t>
                </a:r>
                <a:r>
                  <a:rPr lang="ar-SA" sz="2000">
                    <a:latin typeface="Times New Roman" pitchFamily="18" charset="0"/>
                    <a:cs typeface="Simplified Arabic" pitchFamily="18" charset="-78"/>
                  </a:rPr>
                  <a:t>المسافة  </a:t>
                </a:r>
                <a:endParaRPr lang="en-US" sz="2000">
                  <a:latin typeface="Times New Roman" pitchFamily="18" charset="0"/>
                </a:endParaRPr>
              </a:p>
            </p:txBody>
          </p:sp>
          <p:sp>
            <p:nvSpPr>
              <p:cNvPr id="16395" name="Text Box 8"/>
              <p:cNvSpPr txBox="1">
                <a:spLocks noChangeArrowheads="1"/>
              </p:cNvSpPr>
              <p:nvPr/>
            </p:nvSpPr>
            <p:spPr bwMode="auto">
              <a:xfrm>
                <a:off x="6001" y="5300"/>
                <a:ext cx="1479" cy="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r>
                  <a:rPr lang="ar-SA" sz="1400">
                    <a:latin typeface="Times New Roman" pitchFamily="18" charset="0"/>
                    <a:cs typeface="Simplified Arabic" pitchFamily="18" charset="-78"/>
                  </a:rPr>
                  <a:t> </a:t>
                </a:r>
                <a:r>
                  <a:rPr lang="ar-SA" sz="2400">
                    <a:latin typeface="Times New Roman" pitchFamily="18" charset="0"/>
                    <a:cs typeface="Simplified Arabic" pitchFamily="18" charset="-78"/>
                  </a:rPr>
                  <a:t>الزمن</a:t>
                </a:r>
                <a:endParaRPr lang="en-US" sz="2400">
                  <a:latin typeface="Times New Roman" pitchFamily="18" charset="0"/>
                </a:endParaRPr>
              </a:p>
            </p:txBody>
          </p:sp>
        </p:grpSp>
        <p:grpSp>
          <p:nvGrpSpPr>
            <p:cNvPr id="16388" name="Group 9"/>
            <p:cNvGrpSpPr>
              <a:grpSpLocks/>
            </p:cNvGrpSpPr>
            <p:nvPr/>
          </p:nvGrpSpPr>
          <p:grpSpPr bwMode="auto">
            <a:xfrm>
              <a:off x="3851275" y="501650"/>
              <a:ext cx="546100" cy="673100"/>
              <a:chOff x="4921" y="5220"/>
              <a:chExt cx="860" cy="1060"/>
            </a:xfrm>
          </p:grpSpPr>
          <p:sp>
            <p:nvSpPr>
              <p:cNvPr id="16390" name="Text Box 10"/>
              <p:cNvSpPr txBox="1">
                <a:spLocks noChangeArrowheads="1"/>
              </p:cNvSpPr>
              <p:nvPr/>
            </p:nvSpPr>
            <p:spPr bwMode="auto">
              <a:xfrm>
                <a:off x="4941" y="5220"/>
                <a:ext cx="72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r>
                  <a:rPr lang="en-US" sz="1400" b="1">
                    <a:latin typeface="Times New Roman" pitchFamily="18" charset="0"/>
                  </a:rPr>
                  <a:t>d</a:t>
                </a:r>
                <a:endParaRPr lang="en-US">
                  <a:latin typeface="Times New Roman" pitchFamily="18" charset="0"/>
                </a:endParaRPr>
              </a:p>
            </p:txBody>
          </p:sp>
          <p:sp>
            <p:nvSpPr>
              <p:cNvPr id="16391" name="Text Box 11"/>
              <p:cNvSpPr txBox="1">
                <a:spLocks noChangeArrowheads="1"/>
              </p:cNvSpPr>
              <p:nvPr/>
            </p:nvSpPr>
            <p:spPr bwMode="auto">
              <a:xfrm>
                <a:off x="4921" y="5740"/>
                <a:ext cx="72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r>
                  <a:rPr lang="en-US" sz="1600" b="1">
                    <a:latin typeface="Times New Roman" pitchFamily="18" charset="0"/>
                  </a:rPr>
                  <a:t>t</a:t>
                </a:r>
                <a:endParaRPr lang="en-US">
                  <a:latin typeface="Times New Roman" pitchFamily="18" charset="0"/>
                </a:endParaRPr>
              </a:p>
            </p:txBody>
          </p:sp>
          <p:sp>
            <p:nvSpPr>
              <p:cNvPr id="16392" name="Line 12"/>
              <p:cNvSpPr>
                <a:spLocks noChangeShapeType="1"/>
              </p:cNvSpPr>
              <p:nvPr/>
            </p:nvSpPr>
            <p:spPr bwMode="auto">
              <a:xfrm flipH="1">
                <a:off x="5061" y="5760"/>
                <a:ext cx="72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ar-SA"/>
              </a:p>
            </p:txBody>
          </p:sp>
        </p:gr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7" name="Rectangle 3" descr="White marble"/>
          <p:cNvSpPr>
            <a:spLocks noGrp="1" noChangeArrowheads="1"/>
          </p:cNvSpPr>
          <p:nvPr>
            <p:ph type="body" idx="1"/>
          </p:nvPr>
        </p:nvSpPr>
        <p:spPr>
          <a:xfrm>
            <a:off x="457200" y="549275"/>
            <a:ext cx="8229600" cy="935038"/>
          </a:xfrm>
          <a:blipFill dpi="0" rotWithShape="1">
            <a:blip r:embed="rId2"/>
            <a:srcRect/>
            <a:tile tx="0" ty="0" sx="100000" sy="100000" flip="none" algn="tl"/>
          </a:blipFill>
        </p:spPr>
        <p:txBody>
          <a:bodyPr/>
          <a:lstStyle/>
          <a:p>
            <a:pPr eaLnBrk="1" hangingPunct="1">
              <a:lnSpc>
                <a:spcPct val="90000"/>
              </a:lnSpc>
            </a:pPr>
            <a:r>
              <a:rPr lang="ar-EG" b="1"/>
              <a:t>والتغير في سرعة الجسم  ( </a:t>
            </a:r>
            <a:r>
              <a:rPr lang="en-US" b="1"/>
              <a:t>Velocity</a:t>
            </a:r>
            <a:r>
              <a:rPr lang="ar-EG" b="1"/>
              <a:t> )  قد يكون تغيراً في سرعته( </a:t>
            </a:r>
            <a:r>
              <a:rPr lang="en-US" b="1"/>
              <a:t>Speed</a:t>
            </a:r>
            <a:r>
              <a:rPr lang="ar-EG" b="1"/>
              <a:t>)أو في اتجاهه أو في الاثنين معاً.</a:t>
            </a:r>
            <a:endParaRPr lang="en-US" b="1"/>
          </a:p>
        </p:txBody>
      </p:sp>
      <p:pic>
        <p:nvPicPr>
          <p:cNvPr id="17411" name="Picture 4" descr="lect%202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9113" y="1916113"/>
            <a:ext cx="3281362" cy="2347912"/>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17412" name="Picture 5" descr="lect%20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9113" y="5013325"/>
            <a:ext cx="3241675" cy="1004888"/>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54307">
                                            <p:bg/>
                                          </p:spTgt>
                                        </p:tgtEl>
                                        <p:attrNameLst>
                                          <p:attrName>style.visibility</p:attrName>
                                        </p:attrNameLst>
                                      </p:cBhvr>
                                      <p:to>
                                        <p:strVal val="visible"/>
                                      </p:to>
                                    </p:set>
                                    <p:animEffect transition="in" filter="box(in)">
                                      <p:cBhvr>
                                        <p:cTn id="7" dur="500"/>
                                        <p:tgtEl>
                                          <p:spTgt spid="354307">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54307">
                                            <p:txEl>
                                              <p:pRg st="0" end="0"/>
                                            </p:txEl>
                                          </p:spTgt>
                                        </p:tgtEl>
                                        <p:attrNameLst>
                                          <p:attrName>style.visibility</p:attrName>
                                        </p:attrNameLst>
                                      </p:cBhvr>
                                      <p:to>
                                        <p:strVal val="visible"/>
                                      </p:to>
                                    </p:set>
                                    <p:animEffect transition="in" filter="box(in)">
                                      <p:cBhvr>
                                        <p:cTn id="12" dur="500"/>
                                        <p:tgtEl>
                                          <p:spTgt spid="3543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4307"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1" name="Rectangle 3" descr="White marble"/>
          <p:cNvSpPr>
            <a:spLocks noGrp="1" noChangeArrowheads="1"/>
          </p:cNvSpPr>
          <p:nvPr>
            <p:ph type="body" idx="1"/>
          </p:nvPr>
        </p:nvSpPr>
        <p:spPr>
          <a:xfrm>
            <a:off x="755650" y="1557338"/>
            <a:ext cx="7931150" cy="4573587"/>
          </a:xfrm>
        </p:spPr>
        <p:style>
          <a:lnRef idx="2">
            <a:schemeClr val="accent2"/>
          </a:lnRef>
          <a:fillRef idx="1">
            <a:schemeClr val="lt1"/>
          </a:fillRef>
          <a:effectRef idx="0">
            <a:schemeClr val="accent2"/>
          </a:effectRef>
          <a:fontRef idx="minor">
            <a:schemeClr val="dk1"/>
          </a:fontRef>
        </p:style>
        <p:txBody>
          <a:bodyPr/>
          <a:lstStyle/>
          <a:p>
            <a:pPr algn="just" eaLnBrk="1" hangingPunct="1">
              <a:lnSpc>
                <a:spcPct val="90000"/>
              </a:lnSpc>
              <a:buFont typeface="Wingdings" pitchFamily="2" charset="2"/>
              <a:buNone/>
            </a:pPr>
            <a:r>
              <a:rPr lang="ar-EG" sz="2500" b="1" dirty="0"/>
              <a:t>السرعة مرتبطة أساساً بمسافة تقطع في زمن معين. ولتقدير الحركة لابد من تحديد </a:t>
            </a:r>
            <a:r>
              <a:rPr lang="ar-EG" sz="2500" b="1" dirty="0">
                <a:solidFill>
                  <a:schemeClr val="accent1"/>
                </a:solidFill>
              </a:rPr>
              <a:t>المسافة والزمن</a:t>
            </a:r>
            <a:r>
              <a:rPr lang="ar-EG" sz="2500" b="1" dirty="0"/>
              <a:t> بالنسبة لأداء أي حركة حيث أن المظهر الحقيقي للحركة هو الانتقال من مكان لآخر وطالما أن الحركة عبارة عن التغير المكاني فلابد من معرفة المسافة التي قطعت , المسافة هي الفرق بين نقطتين ويرمز لها بالرمز ( </a:t>
            </a:r>
            <a:r>
              <a:rPr lang="ar-IQ" sz="2500" b="1" dirty="0"/>
              <a:t>م</a:t>
            </a:r>
            <a:r>
              <a:rPr lang="ar-EG" sz="2500" b="1" dirty="0"/>
              <a:t> ) ويعبر عنها حسابياً </a:t>
            </a:r>
          </a:p>
          <a:p>
            <a:pPr algn="just" eaLnBrk="1" hangingPunct="1">
              <a:lnSpc>
                <a:spcPct val="90000"/>
              </a:lnSpc>
            </a:pPr>
            <a:r>
              <a:rPr lang="ar-EG" sz="2500" b="1" dirty="0"/>
              <a:t>( ف = </a:t>
            </a:r>
            <a:r>
              <a:rPr lang="ar-IQ" sz="2500" b="1" dirty="0"/>
              <a:t>م2</a:t>
            </a:r>
            <a:r>
              <a:rPr lang="ar-EG" sz="2500" b="1" dirty="0"/>
              <a:t>– </a:t>
            </a:r>
            <a:r>
              <a:rPr lang="ar-IQ" sz="2500" b="1" dirty="0"/>
              <a:t>م</a:t>
            </a:r>
            <a:r>
              <a:rPr lang="ar-EG" sz="2500" b="1" dirty="0"/>
              <a:t>1 )</a:t>
            </a:r>
          </a:p>
          <a:p>
            <a:pPr algn="just" eaLnBrk="1" hangingPunct="1">
              <a:lnSpc>
                <a:spcPct val="90000"/>
              </a:lnSpc>
            </a:pPr>
            <a:r>
              <a:rPr lang="ar-EG" sz="2500" b="1" dirty="0"/>
              <a:t>أي أن اللحظة التي يتحرك فيها الجسم مسافة ما عن ف1 إلى ف2 يكون مرتبطاً بزمن , وهذا الزمن يعبر عنه بالرمز ( ن ) أي</a:t>
            </a:r>
          </a:p>
          <a:p>
            <a:pPr algn="just" eaLnBrk="1" hangingPunct="1">
              <a:lnSpc>
                <a:spcPct val="90000"/>
              </a:lnSpc>
            </a:pPr>
            <a:r>
              <a:rPr lang="ar-EG" sz="2500" b="1" dirty="0"/>
              <a:t>( ن = ن2 – ن1 )</a:t>
            </a:r>
          </a:p>
          <a:p>
            <a:pPr algn="just" eaLnBrk="1" hangingPunct="1">
              <a:lnSpc>
                <a:spcPct val="90000"/>
              </a:lnSpc>
            </a:pPr>
            <a:r>
              <a:rPr lang="ar-EG" sz="2500" b="1" dirty="0"/>
              <a:t> والتغير في المسافة وعلاقته بالتغير في الزمن ينقلنا إلى ضرورة معرفة السرعة وتعرف السرعة بأنها ( معدل التغير في المسافة بالنسبة للتغير في الزمن ).</a:t>
            </a:r>
            <a:endParaRPr lang="en-US" sz="25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355331">
                                            <p:bg/>
                                          </p:spTgt>
                                        </p:tgtEl>
                                        <p:attrNameLst>
                                          <p:attrName>style.visibility</p:attrName>
                                        </p:attrNameLst>
                                      </p:cBhvr>
                                      <p:to>
                                        <p:strVal val="visible"/>
                                      </p:to>
                                    </p:set>
                                    <p:anim calcmode="lin" valueType="num">
                                      <p:cBhvr>
                                        <p:cTn id="7" dur="1000" fill="hold"/>
                                        <p:tgtEl>
                                          <p:spTgt spid="355331">
                                            <p:bg/>
                                          </p:spTgt>
                                        </p:tgtEl>
                                        <p:attrNameLst>
                                          <p:attrName>ppt_w</p:attrName>
                                        </p:attrNameLst>
                                      </p:cBhvr>
                                      <p:tavLst>
                                        <p:tav tm="0">
                                          <p:val>
                                            <p:strVal val="#ppt_w+.3"/>
                                          </p:val>
                                        </p:tav>
                                        <p:tav tm="100000">
                                          <p:val>
                                            <p:strVal val="#ppt_w"/>
                                          </p:val>
                                        </p:tav>
                                      </p:tavLst>
                                    </p:anim>
                                    <p:anim calcmode="lin" valueType="num">
                                      <p:cBhvr>
                                        <p:cTn id="8" dur="1000" fill="hold"/>
                                        <p:tgtEl>
                                          <p:spTgt spid="355331">
                                            <p:bg/>
                                          </p:spTgt>
                                        </p:tgtEl>
                                        <p:attrNameLst>
                                          <p:attrName>ppt_h</p:attrName>
                                        </p:attrNameLst>
                                      </p:cBhvr>
                                      <p:tavLst>
                                        <p:tav tm="0">
                                          <p:val>
                                            <p:strVal val="#ppt_h"/>
                                          </p:val>
                                        </p:tav>
                                        <p:tav tm="100000">
                                          <p:val>
                                            <p:strVal val="#ppt_h"/>
                                          </p:val>
                                        </p:tav>
                                      </p:tavLst>
                                    </p:anim>
                                    <p:animEffect transition="in" filter="fade">
                                      <p:cBhvr>
                                        <p:cTn id="9" dur="1000"/>
                                        <p:tgtEl>
                                          <p:spTgt spid="355331">
                                            <p:bg/>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355331">
                                            <p:txEl>
                                              <p:pRg st="0" end="0"/>
                                            </p:txEl>
                                          </p:spTgt>
                                        </p:tgtEl>
                                        <p:attrNameLst>
                                          <p:attrName>style.visibility</p:attrName>
                                        </p:attrNameLst>
                                      </p:cBhvr>
                                      <p:to>
                                        <p:strVal val="visible"/>
                                      </p:to>
                                    </p:set>
                                    <p:anim calcmode="lin" valueType="num">
                                      <p:cBhvr>
                                        <p:cTn id="14" dur="1000" fill="hold"/>
                                        <p:tgtEl>
                                          <p:spTgt spid="355331">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355331">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55331">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355331">
                                            <p:txEl>
                                              <p:pRg st="1" end="1"/>
                                            </p:txEl>
                                          </p:spTgt>
                                        </p:tgtEl>
                                        <p:attrNameLst>
                                          <p:attrName>style.visibility</p:attrName>
                                        </p:attrNameLst>
                                      </p:cBhvr>
                                      <p:to>
                                        <p:strVal val="visible"/>
                                      </p:to>
                                    </p:set>
                                    <p:anim calcmode="lin" valueType="num">
                                      <p:cBhvr>
                                        <p:cTn id="21" dur="1000" fill="hold"/>
                                        <p:tgtEl>
                                          <p:spTgt spid="355331">
                                            <p:txEl>
                                              <p:pRg st="1" end="1"/>
                                            </p:txEl>
                                          </p:spTgt>
                                        </p:tgtEl>
                                        <p:attrNameLst>
                                          <p:attrName>ppt_w</p:attrName>
                                        </p:attrNameLst>
                                      </p:cBhvr>
                                      <p:tavLst>
                                        <p:tav tm="0">
                                          <p:val>
                                            <p:strVal val="#ppt_w+.3"/>
                                          </p:val>
                                        </p:tav>
                                        <p:tav tm="100000">
                                          <p:val>
                                            <p:strVal val="#ppt_w"/>
                                          </p:val>
                                        </p:tav>
                                      </p:tavLst>
                                    </p:anim>
                                    <p:anim calcmode="lin" valueType="num">
                                      <p:cBhvr>
                                        <p:cTn id="22" dur="1000" fill="hold"/>
                                        <p:tgtEl>
                                          <p:spTgt spid="355331">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355331">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355331">
                                            <p:txEl>
                                              <p:pRg st="2" end="2"/>
                                            </p:txEl>
                                          </p:spTgt>
                                        </p:tgtEl>
                                        <p:attrNameLst>
                                          <p:attrName>style.visibility</p:attrName>
                                        </p:attrNameLst>
                                      </p:cBhvr>
                                      <p:to>
                                        <p:strVal val="visible"/>
                                      </p:to>
                                    </p:set>
                                    <p:anim calcmode="lin" valueType="num">
                                      <p:cBhvr>
                                        <p:cTn id="28" dur="1000" fill="hold"/>
                                        <p:tgtEl>
                                          <p:spTgt spid="355331">
                                            <p:txEl>
                                              <p:pRg st="2" end="2"/>
                                            </p:txEl>
                                          </p:spTgt>
                                        </p:tgtEl>
                                        <p:attrNameLst>
                                          <p:attrName>ppt_w</p:attrName>
                                        </p:attrNameLst>
                                      </p:cBhvr>
                                      <p:tavLst>
                                        <p:tav tm="0">
                                          <p:val>
                                            <p:strVal val="#ppt_w+.3"/>
                                          </p:val>
                                        </p:tav>
                                        <p:tav tm="100000">
                                          <p:val>
                                            <p:strVal val="#ppt_w"/>
                                          </p:val>
                                        </p:tav>
                                      </p:tavLst>
                                    </p:anim>
                                    <p:anim calcmode="lin" valueType="num">
                                      <p:cBhvr>
                                        <p:cTn id="29" dur="1000" fill="hold"/>
                                        <p:tgtEl>
                                          <p:spTgt spid="355331">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355331">
                                            <p:txEl>
                                              <p:pRg st="2" end="2"/>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0" presetClass="entr" presetSubtype="0" decel="100000" fill="hold" grpId="0" nodeType="clickEffect">
                                  <p:stCondLst>
                                    <p:cond delay="0"/>
                                  </p:stCondLst>
                                  <p:childTnLst>
                                    <p:set>
                                      <p:cBhvr>
                                        <p:cTn id="34" dur="1" fill="hold">
                                          <p:stCondLst>
                                            <p:cond delay="0"/>
                                          </p:stCondLst>
                                        </p:cTn>
                                        <p:tgtEl>
                                          <p:spTgt spid="355331">
                                            <p:txEl>
                                              <p:pRg st="3" end="3"/>
                                            </p:txEl>
                                          </p:spTgt>
                                        </p:tgtEl>
                                        <p:attrNameLst>
                                          <p:attrName>style.visibility</p:attrName>
                                        </p:attrNameLst>
                                      </p:cBhvr>
                                      <p:to>
                                        <p:strVal val="visible"/>
                                      </p:to>
                                    </p:set>
                                    <p:anim calcmode="lin" valueType="num">
                                      <p:cBhvr>
                                        <p:cTn id="35" dur="1000" fill="hold"/>
                                        <p:tgtEl>
                                          <p:spTgt spid="355331">
                                            <p:txEl>
                                              <p:pRg st="3" end="3"/>
                                            </p:txEl>
                                          </p:spTgt>
                                        </p:tgtEl>
                                        <p:attrNameLst>
                                          <p:attrName>ppt_w</p:attrName>
                                        </p:attrNameLst>
                                      </p:cBhvr>
                                      <p:tavLst>
                                        <p:tav tm="0">
                                          <p:val>
                                            <p:strVal val="#ppt_w+.3"/>
                                          </p:val>
                                        </p:tav>
                                        <p:tav tm="100000">
                                          <p:val>
                                            <p:strVal val="#ppt_w"/>
                                          </p:val>
                                        </p:tav>
                                      </p:tavLst>
                                    </p:anim>
                                    <p:anim calcmode="lin" valueType="num">
                                      <p:cBhvr>
                                        <p:cTn id="36" dur="1000" fill="hold"/>
                                        <p:tgtEl>
                                          <p:spTgt spid="355331">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355331">
                                            <p:txEl>
                                              <p:pRg st="3" end="3"/>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0" presetClass="entr" presetSubtype="0" decel="100000" fill="hold" grpId="0" nodeType="clickEffect">
                                  <p:stCondLst>
                                    <p:cond delay="0"/>
                                  </p:stCondLst>
                                  <p:childTnLst>
                                    <p:set>
                                      <p:cBhvr>
                                        <p:cTn id="41" dur="1" fill="hold">
                                          <p:stCondLst>
                                            <p:cond delay="0"/>
                                          </p:stCondLst>
                                        </p:cTn>
                                        <p:tgtEl>
                                          <p:spTgt spid="355331">
                                            <p:txEl>
                                              <p:pRg st="4" end="4"/>
                                            </p:txEl>
                                          </p:spTgt>
                                        </p:tgtEl>
                                        <p:attrNameLst>
                                          <p:attrName>style.visibility</p:attrName>
                                        </p:attrNameLst>
                                      </p:cBhvr>
                                      <p:to>
                                        <p:strVal val="visible"/>
                                      </p:to>
                                    </p:set>
                                    <p:anim calcmode="lin" valueType="num">
                                      <p:cBhvr>
                                        <p:cTn id="42" dur="1000" fill="hold"/>
                                        <p:tgtEl>
                                          <p:spTgt spid="355331">
                                            <p:txEl>
                                              <p:pRg st="4" end="4"/>
                                            </p:txEl>
                                          </p:spTgt>
                                        </p:tgtEl>
                                        <p:attrNameLst>
                                          <p:attrName>ppt_w</p:attrName>
                                        </p:attrNameLst>
                                      </p:cBhvr>
                                      <p:tavLst>
                                        <p:tav tm="0">
                                          <p:val>
                                            <p:strVal val="#ppt_w+.3"/>
                                          </p:val>
                                        </p:tav>
                                        <p:tav tm="100000">
                                          <p:val>
                                            <p:strVal val="#ppt_w"/>
                                          </p:val>
                                        </p:tav>
                                      </p:tavLst>
                                    </p:anim>
                                    <p:anim calcmode="lin" valueType="num">
                                      <p:cBhvr>
                                        <p:cTn id="43" dur="1000" fill="hold"/>
                                        <p:tgtEl>
                                          <p:spTgt spid="355331">
                                            <p:txEl>
                                              <p:pRg st="4" end="4"/>
                                            </p:txEl>
                                          </p:spTgt>
                                        </p:tgtEl>
                                        <p:attrNameLst>
                                          <p:attrName>ppt_h</p:attrName>
                                        </p:attrNameLst>
                                      </p:cBhvr>
                                      <p:tavLst>
                                        <p:tav tm="0">
                                          <p:val>
                                            <p:strVal val="#ppt_h"/>
                                          </p:val>
                                        </p:tav>
                                        <p:tav tm="100000">
                                          <p:val>
                                            <p:strVal val="#ppt_h"/>
                                          </p:val>
                                        </p:tav>
                                      </p:tavLst>
                                    </p:anim>
                                    <p:animEffect transition="in" filter="fade">
                                      <p:cBhvr>
                                        <p:cTn id="44" dur="1000"/>
                                        <p:tgtEl>
                                          <p:spTgt spid="3553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5331"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ChangeArrowheads="1"/>
          </p:cNvSpPr>
          <p:nvPr>
            <p:ph type="title"/>
          </p:nvPr>
        </p:nvSpPr>
        <p:spPr>
          <a:xfrm>
            <a:off x="3419475" y="476250"/>
            <a:ext cx="2232025" cy="927100"/>
          </a:xfrm>
          <a:solidFill>
            <a:schemeClr val="folHlink"/>
          </a:solidFill>
        </p:spPr>
        <p:txBody>
          <a:bodyPr/>
          <a:lstStyle/>
          <a:p>
            <a:pPr eaLnBrk="1" hangingPunct="1"/>
            <a:br>
              <a:rPr lang="ar-EG" sz="2400" b="1" u="sng">
                <a:cs typeface="PT Bold Heading" pitchFamily="2" charset="-78"/>
              </a:rPr>
            </a:br>
            <a:r>
              <a:rPr lang="ar-EG" sz="2400" b="1" u="sng">
                <a:solidFill>
                  <a:srgbClr val="000000"/>
                </a:solidFill>
                <a:cs typeface="PT Bold Heading" pitchFamily="2" charset="-78"/>
              </a:rPr>
              <a:t>السرعة المنتظمة:</a:t>
            </a:r>
            <a:br>
              <a:rPr lang="ar-EG" sz="2400" b="1">
                <a:solidFill>
                  <a:srgbClr val="000000"/>
                </a:solidFill>
                <a:cs typeface="PT Bold Heading" pitchFamily="2" charset="-78"/>
              </a:rPr>
            </a:br>
            <a:endParaRPr lang="en-US" sz="2400" b="1">
              <a:solidFill>
                <a:srgbClr val="000000"/>
              </a:solidFill>
              <a:cs typeface="PT Bold Heading" pitchFamily="2" charset="-78"/>
            </a:endParaRPr>
          </a:p>
        </p:txBody>
      </p:sp>
      <p:sp>
        <p:nvSpPr>
          <p:cNvPr id="358403" name="Rectangle 3" descr="White marble"/>
          <p:cNvSpPr>
            <a:spLocks noGrp="1" noChangeArrowheads="1"/>
          </p:cNvSpPr>
          <p:nvPr>
            <p:ph type="body" idx="1"/>
          </p:nvPr>
        </p:nvSpPr>
        <p:spPr>
          <a:xfrm>
            <a:off x="1042988" y="1827213"/>
            <a:ext cx="7640637" cy="4114800"/>
          </a:xfrm>
        </p:spPr>
        <p:style>
          <a:lnRef idx="2">
            <a:schemeClr val="dk1"/>
          </a:lnRef>
          <a:fillRef idx="1">
            <a:schemeClr val="lt1"/>
          </a:fillRef>
          <a:effectRef idx="0">
            <a:schemeClr val="dk1"/>
          </a:effectRef>
          <a:fontRef idx="minor">
            <a:schemeClr val="dk1"/>
          </a:fontRef>
        </p:style>
        <p:txBody>
          <a:bodyPr/>
          <a:lstStyle/>
          <a:p>
            <a:pPr algn="just" eaLnBrk="1" hangingPunct="1">
              <a:lnSpc>
                <a:spcPct val="90000"/>
              </a:lnSpc>
            </a:pPr>
            <a:r>
              <a:rPr lang="ar-EG" sz="2500" b="1" dirty="0"/>
              <a:t>وهي "المعدل الثابت لتغير المسافة بالنسبة للزمن" </a:t>
            </a:r>
          </a:p>
          <a:p>
            <a:pPr algn="just" eaLnBrk="1" hangingPunct="1">
              <a:lnSpc>
                <a:spcPct val="90000"/>
              </a:lnSpc>
            </a:pPr>
            <a:endParaRPr lang="ar-EG" sz="2500" b="1" dirty="0"/>
          </a:p>
          <a:p>
            <a:pPr algn="ctr" eaLnBrk="1" hangingPunct="1">
              <a:lnSpc>
                <a:spcPct val="90000"/>
              </a:lnSpc>
              <a:buFont typeface="Wingdings" pitchFamily="2" charset="2"/>
              <a:buNone/>
            </a:pPr>
            <a:r>
              <a:rPr lang="ar-EG" sz="2500" b="1" u="sng" dirty="0"/>
              <a:t>السرعة المنتظمة</a:t>
            </a:r>
          </a:p>
          <a:p>
            <a:pPr algn="ctr" eaLnBrk="1" hangingPunct="1">
              <a:lnSpc>
                <a:spcPct val="90000"/>
              </a:lnSpc>
            </a:pPr>
            <a:r>
              <a:rPr lang="ar-EG" sz="2500" b="1" dirty="0"/>
              <a:t>يقطع فيها الجسم مسافات متساوية في وحدات زمنية متساوية</a:t>
            </a:r>
          </a:p>
          <a:p>
            <a:pPr algn="just" eaLnBrk="1" hangingPunct="1">
              <a:lnSpc>
                <a:spcPct val="90000"/>
              </a:lnSpc>
            </a:pPr>
            <a:endParaRPr lang="ar-EG" sz="2500" b="1" dirty="0"/>
          </a:p>
          <a:p>
            <a:pPr algn="just" eaLnBrk="1" hangingPunct="1">
              <a:lnSpc>
                <a:spcPct val="90000"/>
              </a:lnSpc>
            </a:pPr>
            <a:r>
              <a:rPr lang="ar-EG" sz="2500" b="1" dirty="0"/>
              <a:t> وهي عبارة عن خارج قسمة المسافة على الزمن. وهذا يعني أن السرعة المنتظمة ليس لها </a:t>
            </a:r>
            <a:r>
              <a:rPr lang="ar-IQ" sz="2500" b="1" dirty="0"/>
              <a:t>ت</a:t>
            </a:r>
            <a:r>
              <a:rPr lang="ar-EG" sz="2500" b="1" dirty="0"/>
              <a:t>عج</a:t>
            </a:r>
            <a:r>
              <a:rPr lang="ar-IQ" sz="2500" b="1" dirty="0"/>
              <a:t>يل</a:t>
            </a:r>
            <a:r>
              <a:rPr lang="ar-EG" sz="2500" b="1" dirty="0"/>
              <a:t> أي = </a:t>
            </a:r>
            <a:r>
              <a:rPr lang="ar-EG" sz="2500" b="1" dirty="0" err="1"/>
              <a:t>صفر،و</a:t>
            </a:r>
            <a:r>
              <a:rPr lang="ar-EG" sz="2500" b="1" dirty="0"/>
              <a:t> من الملاحظ ان هذا النوع لا ينطبق على الأنشطة الرياضية بكثرة و </a:t>
            </a:r>
            <a:r>
              <a:rPr lang="ar-EG" sz="2500" b="1" dirty="0" err="1"/>
              <a:t>فى</a:t>
            </a:r>
            <a:r>
              <a:rPr lang="ar-EG" sz="2500" b="1" dirty="0"/>
              <a:t> الغالب ينطبق على حركة الآلات </a:t>
            </a:r>
            <a:r>
              <a:rPr lang="ar-EG" sz="2500" b="1" dirty="0" err="1"/>
              <a:t>التى</a:t>
            </a:r>
            <a:r>
              <a:rPr lang="ar-EG" sz="2500" b="1" dirty="0"/>
              <a:t> لها ريتم محدد او على حركة الطائرات والسيارات و حركة القطار الذى يسير بسرعة ثابتة مسافات طويلة.</a:t>
            </a:r>
            <a:endParaRPr lang="en-US" sz="25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58402"/>
                                        </p:tgtEl>
                                        <p:attrNameLst>
                                          <p:attrName>style.visibility</p:attrName>
                                        </p:attrNameLst>
                                      </p:cBhvr>
                                      <p:to>
                                        <p:strVal val="visible"/>
                                      </p:to>
                                    </p:set>
                                    <p:anim calcmode="lin" valueType="num">
                                      <p:cBhvr>
                                        <p:cTn id="7" dur="500" fill="hold"/>
                                        <p:tgtEl>
                                          <p:spTgt spid="358402"/>
                                        </p:tgtEl>
                                        <p:attrNameLst>
                                          <p:attrName>ppt_w</p:attrName>
                                        </p:attrNameLst>
                                      </p:cBhvr>
                                      <p:tavLst>
                                        <p:tav tm="0">
                                          <p:val>
                                            <p:strVal val="#ppt_w*0.05"/>
                                          </p:val>
                                        </p:tav>
                                        <p:tav tm="100000">
                                          <p:val>
                                            <p:strVal val="#ppt_w"/>
                                          </p:val>
                                        </p:tav>
                                      </p:tavLst>
                                    </p:anim>
                                    <p:anim calcmode="lin" valueType="num">
                                      <p:cBhvr>
                                        <p:cTn id="8" dur="500" fill="hold"/>
                                        <p:tgtEl>
                                          <p:spTgt spid="358402"/>
                                        </p:tgtEl>
                                        <p:attrNameLst>
                                          <p:attrName>ppt_h</p:attrName>
                                        </p:attrNameLst>
                                      </p:cBhvr>
                                      <p:tavLst>
                                        <p:tav tm="0">
                                          <p:val>
                                            <p:strVal val="#ppt_h"/>
                                          </p:val>
                                        </p:tav>
                                        <p:tav tm="100000">
                                          <p:val>
                                            <p:strVal val="#ppt_h"/>
                                          </p:val>
                                        </p:tav>
                                      </p:tavLst>
                                    </p:anim>
                                    <p:anim calcmode="lin" valueType="num">
                                      <p:cBhvr>
                                        <p:cTn id="9" dur="500" fill="hold"/>
                                        <p:tgtEl>
                                          <p:spTgt spid="358402"/>
                                        </p:tgtEl>
                                        <p:attrNameLst>
                                          <p:attrName>ppt_x</p:attrName>
                                        </p:attrNameLst>
                                      </p:cBhvr>
                                      <p:tavLst>
                                        <p:tav tm="0">
                                          <p:val>
                                            <p:strVal val="#ppt_x-.2"/>
                                          </p:val>
                                        </p:tav>
                                        <p:tav tm="100000">
                                          <p:val>
                                            <p:strVal val="#ppt_x"/>
                                          </p:val>
                                        </p:tav>
                                      </p:tavLst>
                                    </p:anim>
                                    <p:anim calcmode="lin" valueType="num">
                                      <p:cBhvr>
                                        <p:cTn id="10" dur="500" fill="hold"/>
                                        <p:tgtEl>
                                          <p:spTgt spid="358402"/>
                                        </p:tgtEl>
                                        <p:attrNameLst>
                                          <p:attrName>ppt_y</p:attrName>
                                        </p:attrNameLst>
                                      </p:cBhvr>
                                      <p:tavLst>
                                        <p:tav tm="0">
                                          <p:val>
                                            <p:strVal val="#ppt_y"/>
                                          </p:val>
                                        </p:tav>
                                        <p:tav tm="100000">
                                          <p:val>
                                            <p:strVal val="#ppt_y"/>
                                          </p:val>
                                        </p:tav>
                                      </p:tavLst>
                                    </p:anim>
                                    <p:animEffect transition="in" filter="fade">
                                      <p:cBhvr>
                                        <p:cTn id="11" dur="500"/>
                                        <p:tgtEl>
                                          <p:spTgt spid="35840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0" presetClass="entr" presetSubtype="0" fill="hold" grpId="0" nodeType="clickEffect">
                                  <p:stCondLst>
                                    <p:cond delay="0"/>
                                  </p:stCondLst>
                                  <p:iterate type="lt">
                                    <p:tmPct val="10000"/>
                                  </p:iterate>
                                  <p:childTnLst>
                                    <p:set>
                                      <p:cBhvr>
                                        <p:cTn id="15" dur="1" fill="hold">
                                          <p:stCondLst>
                                            <p:cond delay="0"/>
                                          </p:stCondLst>
                                        </p:cTn>
                                        <p:tgtEl>
                                          <p:spTgt spid="358403">
                                            <p:bg/>
                                          </p:spTgt>
                                        </p:tgtEl>
                                        <p:attrNameLst>
                                          <p:attrName>style.visibility</p:attrName>
                                        </p:attrNameLst>
                                      </p:cBhvr>
                                      <p:to>
                                        <p:strVal val="visible"/>
                                      </p:to>
                                    </p:set>
                                    <p:animEffect transition="in" filter="fade">
                                      <p:cBhvr>
                                        <p:cTn id="16" dur="1000"/>
                                        <p:tgtEl>
                                          <p:spTgt spid="358403">
                                            <p:bg/>
                                          </p:spTgt>
                                        </p:tgtEl>
                                      </p:cBhvr>
                                    </p:animEffect>
                                    <p:anim calcmode="lin" valueType="num">
                                      <p:cBhvr>
                                        <p:cTn id="17" dur="1000" fill="hold"/>
                                        <p:tgtEl>
                                          <p:spTgt spid="358403">
                                            <p:bg/>
                                          </p:spTgt>
                                        </p:tgtEl>
                                        <p:attrNameLst>
                                          <p:attrName>ppt_x</p:attrName>
                                        </p:attrNameLst>
                                      </p:cBhvr>
                                      <p:tavLst>
                                        <p:tav tm="0">
                                          <p:val>
                                            <p:strVal val="#ppt_x-.1"/>
                                          </p:val>
                                        </p:tav>
                                        <p:tav tm="100000">
                                          <p:val>
                                            <p:strVal val="#ppt_x"/>
                                          </p:val>
                                        </p:tav>
                                      </p:tavLst>
                                    </p:anim>
                                    <p:anim calcmode="lin" valueType="num">
                                      <p:cBhvr>
                                        <p:cTn id="18" dur="1000" fill="hold"/>
                                        <p:tgtEl>
                                          <p:spTgt spid="358403">
                                            <p:bg/>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40" presetClass="entr" presetSubtype="0" fill="hold" grpId="0" nodeType="clickEffect">
                                  <p:stCondLst>
                                    <p:cond delay="0"/>
                                  </p:stCondLst>
                                  <p:iterate type="lt">
                                    <p:tmPct val="10000"/>
                                  </p:iterate>
                                  <p:childTnLst>
                                    <p:set>
                                      <p:cBhvr>
                                        <p:cTn id="22" dur="1" fill="hold">
                                          <p:stCondLst>
                                            <p:cond delay="0"/>
                                          </p:stCondLst>
                                        </p:cTn>
                                        <p:tgtEl>
                                          <p:spTgt spid="358403">
                                            <p:txEl>
                                              <p:pRg st="0" end="0"/>
                                            </p:txEl>
                                          </p:spTgt>
                                        </p:tgtEl>
                                        <p:attrNameLst>
                                          <p:attrName>style.visibility</p:attrName>
                                        </p:attrNameLst>
                                      </p:cBhvr>
                                      <p:to>
                                        <p:strVal val="visible"/>
                                      </p:to>
                                    </p:set>
                                    <p:animEffect transition="in" filter="fade">
                                      <p:cBhvr>
                                        <p:cTn id="23" dur="1000"/>
                                        <p:tgtEl>
                                          <p:spTgt spid="358403">
                                            <p:txEl>
                                              <p:pRg st="0" end="0"/>
                                            </p:txEl>
                                          </p:spTgt>
                                        </p:tgtEl>
                                      </p:cBhvr>
                                    </p:animEffect>
                                    <p:anim calcmode="lin" valueType="num">
                                      <p:cBhvr>
                                        <p:cTn id="24" dur="1000" fill="hold"/>
                                        <p:tgtEl>
                                          <p:spTgt spid="358403">
                                            <p:txEl>
                                              <p:pRg st="0" end="0"/>
                                            </p:txEl>
                                          </p:spTgt>
                                        </p:tgtEl>
                                        <p:attrNameLst>
                                          <p:attrName>ppt_x</p:attrName>
                                        </p:attrNameLst>
                                      </p:cBhvr>
                                      <p:tavLst>
                                        <p:tav tm="0">
                                          <p:val>
                                            <p:strVal val="#ppt_x-.1"/>
                                          </p:val>
                                        </p:tav>
                                        <p:tav tm="100000">
                                          <p:val>
                                            <p:strVal val="#ppt_x"/>
                                          </p:val>
                                        </p:tav>
                                      </p:tavLst>
                                    </p:anim>
                                    <p:anim calcmode="lin" valueType="num">
                                      <p:cBhvr>
                                        <p:cTn id="25" dur="1000" fill="hold"/>
                                        <p:tgtEl>
                                          <p:spTgt spid="3584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40" presetClass="entr" presetSubtype="0" fill="hold" grpId="0" nodeType="clickEffect">
                                  <p:stCondLst>
                                    <p:cond delay="0"/>
                                  </p:stCondLst>
                                  <p:iterate type="lt">
                                    <p:tmPct val="10000"/>
                                  </p:iterate>
                                  <p:childTnLst>
                                    <p:set>
                                      <p:cBhvr>
                                        <p:cTn id="29" dur="1" fill="hold">
                                          <p:stCondLst>
                                            <p:cond delay="0"/>
                                          </p:stCondLst>
                                        </p:cTn>
                                        <p:tgtEl>
                                          <p:spTgt spid="358403">
                                            <p:txEl>
                                              <p:pRg st="2" end="2"/>
                                            </p:txEl>
                                          </p:spTgt>
                                        </p:tgtEl>
                                        <p:attrNameLst>
                                          <p:attrName>style.visibility</p:attrName>
                                        </p:attrNameLst>
                                      </p:cBhvr>
                                      <p:to>
                                        <p:strVal val="visible"/>
                                      </p:to>
                                    </p:set>
                                    <p:animEffect transition="in" filter="fade">
                                      <p:cBhvr>
                                        <p:cTn id="30" dur="1000"/>
                                        <p:tgtEl>
                                          <p:spTgt spid="358403">
                                            <p:txEl>
                                              <p:pRg st="2" end="2"/>
                                            </p:txEl>
                                          </p:spTgt>
                                        </p:tgtEl>
                                      </p:cBhvr>
                                    </p:animEffect>
                                    <p:anim calcmode="lin" valueType="num">
                                      <p:cBhvr>
                                        <p:cTn id="31" dur="1000" fill="hold"/>
                                        <p:tgtEl>
                                          <p:spTgt spid="358403">
                                            <p:txEl>
                                              <p:pRg st="2" end="2"/>
                                            </p:txEl>
                                          </p:spTgt>
                                        </p:tgtEl>
                                        <p:attrNameLst>
                                          <p:attrName>ppt_x</p:attrName>
                                        </p:attrNameLst>
                                      </p:cBhvr>
                                      <p:tavLst>
                                        <p:tav tm="0">
                                          <p:val>
                                            <p:strVal val="#ppt_x-.1"/>
                                          </p:val>
                                        </p:tav>
                                        <p:tav tm="100000">
                                          <p:val>
                                            <p:strVal val="#ppt_x"/>
                                          </p:val>
                                        </p:tav>
                                      </p:tavLst>
                                    </p:anim>
                                    <p:anim calcmode="lin" valueType="num">
                                      <p:cBhvr>
                                        <p:cTn id="32" dur="1000" fill="hold"/>
                                        <p:tgtEl>
                                          <p:spTgt spid="35840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40" presetClass="entr" presetSubtype="0" fill="hold" grpId="0" nodeType="clickEffect">
                                  <p:stCondLst>
                                    <p:cond delay="0"/>
                                  </p:stCondLst>
                                  <p:iterate type="lt">
                                    <p:tmPct val="10000"/>
                                  </p:iterate>
                                  <p:childTnLst>
                                    <p:set>
                                      <p:cBhvr>
                                        <p:cTn id="36" dur="1" fill="hold">
                                          <p:stCondLst>
                                            <p:cond delay="0"/>
                                          </p:stCondLst>
                                        </p:cTn>
                                        <p:tgtEl>
                                          <p:spTgt spid="358403">
                                            <p:txEl>
                                              <p:pRg st="3" end="3"/>
                                            </p:txEl>
                                          </p:spTgt>
                                        </p:tgtEl>
                                        <p:attrNameLst>
                                          <p:attrName>style.visibility</p:attrName>
                                        </p:attrNameLst>
                                      </p:cBhvr>
                                      <p:to>
                                        <p:strVal val="visible"/>
                                      </p:to>
                                    </p:set>
                                    <p:animEffect transition="in" filter="fade">
                                      <p:cBhvr>
                                        <p:cTn id="37" dur="1000"/>
                                        <p:tgtEl>
                                          <p:spTgt spid="358403">
                                            <p:txEl>
                                              <p:pRg st="3" end="3"/>
                                            </p:txEl>
                                          </p:spTgt>
                                        </p:tgtEl>
                                      </p:cBhvr>
                                    </p:animEffect>
                                    <p:anim calcmode="lin" valueType="num">
                                      <p:cBhvr>
                                        <p:cTn id="38" dur="1000" fill="hold"/>
                                        <p:tgtEl>
                                          <p:spTgt spid="358403">
                                            <p:txEl>
                                              <p:pRg st="3" end="3"/>
                                            </p:txEl>
                                          </p:spTgt>
                                        </p:tgtEl>
                                        <p:attrNameLst>
                                          <p:attrName>ppt_x</p:attrName>
                                        </p:attrNameLst>
                                      </p:cBhvr>
                                      <p:tavLst>
                                        <p:tav tm="0">
                                          <p:val>
                                            <p:strVal val="#ppt_x-.1"/>
                                          </p:val>
                                        </p:tav>
                                        <p:tav tm="100000">
                                          <p:val>
                                            <p:strVal val="#ppt_x"/>
                                          </p:val>
                                        </p:tav>
                                      </p:tavLst>
                                    </p:anim>
                                    <p:anim calcmode="lin" valueType="num">
                                      <p:cBhvr>
                                        <p:cTn id="39" dur="1000" fill="hold"/>
                                        <p:tgtEl>
                                          <p:spTgt spid="35840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40" presetClass="entr" presetSubtype="0" fill="hold" grpId="0" nodeType="clickEffect">
                                  <p:stCondLst>
                                    <p:cond delay="0"/>
                                  </p:stCondLst>
                                  <p:iterate type="lt">
                                    <p:tmPct val="10000"/>
                                  </p:iterate>
                                  <p:childTnLst>
                                    <p:set>
                                      <p:cBhvr>
                                        <p:cTn id="43" dur="1" fill="hold">
                                          <p:stCondLst>
                                            <p:cond delay="0"/>
                                          </p:stCondLst>
                                        </p:cTn>
                                        <p:tgtEl>
                                          <p:spTgt spid="358403">
                                            <p:txEl>
                                              <p:pRg st="5" end="5"/>
                                            </p:txEl>
                                          </p:spTgt>
                                        </p:tgtEl>
                                        <p:attrNameLst>
                                          <p:attrName>style.visibility</p:attrName>
                                        </p:attrNameLst>
                                      </p:cBhvr>
                                      <p:to>
                                        <p:strVal val="visible"/>
                                      </p:to>
                                    </p:set>
                                    <p:animEffect transition="in" filter="fade">
                                      <p:cBhvr>
                                        <p:cTn id="44" dur="1000"/>
                                        <p:tgtEl>
                                          <p:spTgt spid="358403">
                                            <p:txEl>
                                              <p:pRg st="5" end="5"/>
                                            </p:txEl>
                                          </p:spTgt>
                                        </p:tgtEl>
                                      </p:cBhvr>
                                    </p:animEffect>
                                    <p:anim calcmode="lin" valueType="num">
                                      <p:cBhvr>
                                        <p:cTn id="45" dur="1000" fill="hold"/>
                                        <p:tgtEl>
                                          <p:spTgt spid="358403">
                                            <p:txEl>
                                              <p:pRg st="5" end="5"/>
                                            </p:txEl>
                                          </p:spTgt>
                                        </p:tgtEl>
                                        <p:attrNameLst>
                                          <p:attrName>ppt_x</p:attrName>
                                        </p:attrNameLst>
                                      </p:cBhvr>
                                      <p:tavLst>
                                        <p:tav tm="0">
                                          <p:val>
                                            <p:strVal val="#ppt_x-.1"/>
                                          </p:val>
                                        </p:tav>
                                        <p:tav tm="100000">
                                          <p:val>
                                            <p:strVal val="#ppt_x"/>
                                          </p:val>
                                        </p:tav>
                                      </p:tavLst>
                                    </p:anim>
                                    <p:anim calcmode="lin" valueType="num">
                                      <p:cBhvr>
                                        <p:cTn id="46" dur="1000" fill="hold"/>
                                        <p:tgtEl>
                                          <p:spTgt spid="35840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02" grpId="0" animBg="1"/>
      <p:bldP spid="358403" grpId="0" build="p" animBg="1"/>
    </p:bldLst>
  </p:timing>
</p:sld>
</file>

<file path=ppt/theme/theme1.xml><?xml version="1.0" encoding="utf-8"?>
<a:theme xmlns:a="http://schemas.openxmlformats.org/drawingml/2006/main" name="Eclipse">
  <a:themeElements>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A0B5B8123B5A64E891C4B53F4B3B95C" ma:contentTypeVersion="0" ma:contentTypeDescription="Create a new document." ma:contentTypeScope="" ma:versionID="a1de331c4f441043967ae55f29122a8a">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567AA92-B6A4-4442-AC80-E78AC41612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D093593C-D8A9-4A03-86C8-9CD5178955BC}">
  <ds:schemaRefs>
    <ds:schemaRef ds:uri="http://schemas.microsoft.com/sharepoint/v3/contenttype/forms"/>
  </ds:schemaRefs>
</ds:datastoreItem>
</file>

<file path=customXml/itemProps3.xml><?xml version="1.0" encoding="utf-8"?>
<ds:datastoreItem xmlns:ds="http://schemas.openxmlformats.org/officeDocument/2006/customXml" ds:itemID="{6511ADE7-81F1-41FB-B374-A6C7B87A9298}">
  <ds:schemaRefs>
    <ds:schemaRef ds:uri="http://purl.org/dc/dcmitype/"/>
    <ds:schemaRef ds:uri="http://purl.org/dc/elements/1.1/"/>
    <ds:schemaRef ds:uri="http://schemas.microsoft.com/office/2006/metadata/properties"/>
    <ds:schemaRef ds:uri="http://purl.org/dc/terms/"/>
    <ds:schemaRef ds:uri="http://schemas.microsoft.com/office/2006/documentManagement/types"/>
    <ds:schemaRef ds:uri="http://schemas.openxmlformats.org/package/2006/metadata/core-properties"/>
    <ds:schemaRef ds:uri="http://www.w3.org/XML/1998/namespace"/>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Eclipse</Template>
  <TotalTime>623</TotalTime>
  <Words>666</Words>
  <Application>Microsoft Office PowerPoint</Application>
  <PresentationFormat>On-screen Show (4:3)</PresentationFormat>
  <Paragraphs>73</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PT Bold Heading</vt:lpstr>
      <vt:lpstr>Simplified Arabic</vt:lpstr>
      <vt:lpstr>Times New Roman</vt:lpstr>
      <vt:lpstr>Verdana</vt:lpstr>
      <vt:lpstr>Wingdings</vt:lpstr>
      <vt:lpstr>Eclipse</vt:lpstr>
      <vt:lpstr>الكينماتيكا الخطية المحاضرة 2  السرعة - التعجيل </vt:lpstr>
      <vt:lpstr>السرعة </vt:lpstr>
      <vt:lpstr>PowerPoint Presentation</vt:lpstr>
      <vt:lpstr>مثال توضيحى</vt:lpstr>
      <vt:lpstr>PowerPoint Presentation</vt:lpstr>
      <vt:lpstr>PowerPoint Presentation</vt:lpstr>
      <vt:lpstr>PowerPoint Presentation</vt:lpstr>
      <vt:lpstr>PowerPoint Presentation</vt:lpstr>
      <vt:lpstr> السرعة المنتظمة: </vt:lpstr>
      <vt:lpstr>السرعة المتوسطة</vt:lpstr>
      <vt:lpstr> السرعة اللحظية:  </vt:lpstr>
      <vt:lpstr>التعجيل Acceleration</vt:lpstr>
      <vt:lpstr>PowerPoint Presentation</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الثانى الخصائص الميكانيكية للمهارات وفقا لأنواعها</dc:title>
  <dc:creator>User</dc:creator>
  <cp:lastModifiedBy>hp</cp:lastModifiedBy>
  <cp:revision>58</cp:revision>
  <cp:lastPrinted>1601-01-01T00:00:00Z</cp:lastPrinted>
  <dcterms:created xsi:type="dcterms:W3CDTF">2009-03-12T07:52:10Z</dcterms:created>
  <dcterms:modified xsi:type="dcterms:W3CDTF">2018-12-15T13:59:07Z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7</vt:i4>
  </property>
</Properties>
</file>